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74944-DAD9-4ADF-AD6C-FFA5B656DEF5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41206-90C8-490F-AEF9-B15F99E3B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41206-90C8-490F-AEF9-B15F99E3B44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19EC9-0C2E-439F-8614-16A5AB4162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62F03-8574-40D0-A89E-5B8BCC336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19EC9-0C2E-439F-8614-16A5AB4162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62F03-8574-40D0-A89E-5B8BCC336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19EC9-0C2E-439F-8614-16A5AB4162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62F03-8574-40D0-A89E-5B8BCC336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19EC9-0C2E-439F-8614-16A5AB4162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62F03-8574-40D0-A89E-5B8BCC336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19EC9-0C2E-439F-8614-16A5AB4162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62F03-8574-40D0-A89E-5B8BCC336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19EC9-0C2E-439F-8614-16A5AB4162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62F03-8574-40D0-A89E-5B8BCC336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19EC9-0C2E-439F-8614-16A5AB4162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62F03-8574-40D0-A89E-5B8BCC336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19EC9-0C2E-439F-8614-16A5AB4162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62F03-8574-40D0-A89E-5B8BCC336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19EC9-0C2E-439F-8614-16A5AB4162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62F03-8574-40D0-A89E-5B8BCC336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19EC9-0C2E-439F-8614-16A5AB4162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62F03-8574-40D0-A89E-5B8BCC336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19EC9-0C2E-439F-8614-16A5AB4162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62F03-8574-40D0-A89E-5B8BCC336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519EC9-0C2E-439F-8614-16A5AB416294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562F03-8574-40D0-A89E-5B8BCC336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58200" cy="1357321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     Азотсодержащие органические соединения.</a:t>
            </a:r>
            <a:endParaRPr lang="ru-RU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643182"/>
            <a:ext cx="8458200" cy="1500198"/>
          </a:xfrm>
        </p:spPr>
        <p:txBody>
          <a:bodyPr>
            <a:noAutofit/>
          </a:bodyPr>
          <a:lstStyle/>
          <a:p>
            <a:pPr algn="ctr"/>
            <a:r>
              <a:rPr lang="ru-RU" sz="7200" b="1" i="1" u="sng" dirty="0" smtClean="0">
                <a:solidFill>
                  <a:srgbClr val="FF0000"/>
                </a:solidFill>
              </a:rPr>
              <a:t>Амины </a:t>
            </a:r>
            <a:endParaRPr lang="ru-RU" sz="72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928670"/>
          </a:xfrm>
        </p:spPr>
        <p:txBody>
          <a:bodyPr/>
          <a:lstStyle/>
          <a:p>
            <a:r>
              <a:rPr lang="ru-RU" dirty="0" smtClean="0"/>
              <a:t>Химические свойства.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14356"/>
            <a:ext cx="7929618" cy="592935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горение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б) основные свойства за счёт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-с кислотами( по донорно-акцепторному механизму)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6147" name="Picture 3" descr="C:\Users\Ell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214422"/>
            <a:ext cx="6858048" cy="714380"/>
          </a:xfrm>
          <a:prstGeom prst="rect">
            <a:avLst/>
          </a:prstGeom>
          <a:noFill/>
        </p:spPr>
      </p:pic>
      <p:pic>
        <p:nvPicPr>
          <p:cNvPr id="6148" name="Picture 4" descr="C:\Users\Ell\Desktop\ВУРНФЫ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1928802"/>
            <a:ext cx="857256" cy="703852"/>
          </a:xfrm>
          <a:prstGeom prst="rect">
            <a:avLst/>
          </a:prstGeom>
          <a:noFill/>
        </p:spPr>
      </p:pic>
      <p:pic>
        <p:nvPicPr>
          <p:cNvPr id="1026" name="Picture 2" descr="C:\Users\Ell\Desktop\Безымянныйрап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89" y="3429000"/>
            <a:ext cx="7796119" cy="1643074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</p:pic>
      <p:pic>
        <p:nvPicPr>
          <p:cNvPr id="1028" name="Picture 4" descr="C:\Users\Ell\Desktop\Безымянныйрекы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4414" y="4572008"/>
            <a:ext cx="7643866" cy="785818"/>
          </a:xfrm>
          <a:prstGeom prst="rect">
            <a:avLst/>
          </a:prstGeom>
          <a:noFill/>
        </p:spPr>
      </p:pic>
      <p:pic>
        <p:nvPicPr>
          <p:cNvPr id="4" name="Picture 2" descr="C:\Users\Ell\Desktop\sd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00166" y="5357826"/>
            <a:ext cx="5833233" cy="642942"/>
          </a:xfrm>
          <a:prstGeom prst="rect">
            <a:avLst/>
          </a:prstGeom>
          <a:noFill/>
        </p:spPr>
      </p:pic>
      <p:pic>
        <p:nvPicPr>
          <p:cNvPr id="1027" name="Picture 3" descr="C:\Users\Ell\Desktop\s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7620" y="6000768"/>
            <a:ext cx="5057390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001056" cy="62484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-с водой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в) амины легко окисляются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г) реакции замещения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2" name="Picture 4" descr="C:\Users\Ell\Desktop\Безымянныйол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857496"/>
            <a:ext cx="3913560" cy="642942"/>
          </a:xfrm>
          <a:prstGeom prst="rect">
            <a:avLst/>
          </a:prstGeom>
          <a:noFill/>
        </p:spPr>
      </p:pic>
      <p:pic>
        <p:nvPicPr>
          <p:cNvPr id="2053" name="Picture 5" descr="C:\Users\Ell\Desktop\Безымянныйол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3428999"/>
            <a:ext cx="4572032" cy="629591"/>
          </a:xfrm>
          <a:prstGeom prst="rect">
            <a:avLst/>
          </a:prstGeom>
          <a:noFill/>
        </p:spPr>
      </p:pic>
      <p:pic>
        <p:nvPicPr>
          <p:cNvPr id="2054" name="Picture 6" descr="C:\Users\Ell\Desktop\БезымянныйГО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714883"/>
            <a:ext cx="7858180" cy="1873555"/>
          </a:xfrm>
          <a:prstGeom prst="rect">
            <a:avLst/>
          </a:prstGeom>
          <a:noFill/>
        </p:spPr>
      </p:pic>
      <p:pic>
        <p:nvPicPr>
          <p:cNvPr id="2050" name="Picture 2" descr="C:\Users\Ell\Desktop\Безымянныйълшх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714356"/>
            <a:ext cx="6286544" cy="584538"/>
          </a:xfrm>
          <a:prstGeom prst="rect">
            <a:avLst/>
          </a:prstGeom>
          <a:noFill/>
        </p:spPr>
      </p:pic>
      <p:pic>
        <p:nvPicPr>
          <p:cNvPr id="2" name="Picture 3" descr="C:\Users\Ell\Desktop\Безымянныйгш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1412776"/>
            <a:ext cx="4752986" cy="626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Способы получения.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85852" y="857232"/>
            <a:ext cx="7647836" cy="5391168"/>
          </a:xfrm>
        </p:spPr>
        <p:txBody>
          <a:bodyPr/>
          <a:lstStyle/>
          <a:p>
            <a:r>
              <a:rPr lang="ru-RU" dirty="0" smtClean="0"/>
              <a:t>Метиламин и этиламин получают из смеси спирта и аммиака , пропуская её под давлением над поверхностью катализатора (                       и др.):</a:t>
            </a:r>
            <a:endParaRPr lang="ru-RU" dirty="0"/>
          </a:p>
        </p:txBody>
      </p:sp>
      <p:pic>
        <p:nvPicPr>
          <p:cNvPr id="6" name="Picture 2" descr="C:\Users\Ell\Desktop\Г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3526" y="2786058"/>
            <a:ext cx="8070474" cy="3929066"/>
          </a:xfrm>
          <a:prstGeom prst="rect">
            <a:avLst/>
          </a:prstGeom>
          <a:noFill/>
        </p:spPr>
      </p:pic>
      <p:pic>
        <p:nvPicPr>
          <p:cNvPr id="1026" name="Picture 2" descr="C:\Users\Ell\Desktop\еуц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2285992"/>
            <a:ext cx="1714512" cy="717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0"/>
            <a:ext cx="7862150" cy="6858000"/>
          </a:xfrm>
        </p:spPr>
        <p:txBody>
          <a:bodyPr/>
          <a:lstStyle/>
          <a:p>
            <a:r>
              <a:rPr lang="ru-RU" dirty="0" smtClean="0"/>
              <a:t>Из галогенопроизводных алканов с аммиаком: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Восстановление нитросоединений </a:t>
            </a:r>
          </a:p>
          <a:p>
            <a:endParaRPr lang="ru-RU" dirty="0"/>
          </a:p>
        </p:txBody>
      </p:sp>
      <p:pic>
        <p:nvPicPr>
          <p:cNvPr id="1026" name="Picture 2" descr="C:\Users\Ell\Desktop\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2707" y="1071546"/>
            <a:ext cx="8091293" cy="1428760"/>
          </a:xfrm>
          <a:prstGeom prst="rect">
            <a:avLst/>
          </a:prstGeom>
          <a:noFill/>
        </p:spPr>
      </p:pic>
      <p:pic>
        <p:nvPicPr>
          <p:cNvPr id="1027" name="Picture 3" descr="C:\Users\Ell\Desktop\Безымянныйы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2357430"/>
            <a:ext cx="3279774" cy="1100450"/>
          </a:xfrm>
          <a:prstGeom prst="rect">
            <a:avLst/>
          </a:prstGeom>
          <a:noFill/>
        </p:spPr>
      </p:pic>
      <p:pic>
        <p:nvPicPr>
          <p:cNvPr id="2" name="Picture 2" descr="C:\Users\Ell\Desktop\Безымянныйщ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4143380"/>
            <a:ext cx="7818173" cy="1714512"/>
          </a:xfrm>
          <a:prstGeom prst="rect">
            <a:avLst/>
          </a:prstGeom>
          <a:noFill/>
        </p:spPr>
      </p:pic>
      <p:pic>
        <p:nvPicPr>
          <p:cNvPr id="4" name="Picture 3" descr="C:\Users\Ell\Desktop\ш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5715016"/>
            <a:ext cx="3847978" cy="785818"/>
          </a:xfrm>
          <a:prstGeom prst="rect">
            <a:avLst/>
          </a:prstGeom>
          <a:noFill/>
        </p:spPr>
      </p:pic>
      <p:pic>
        <p:nvPicPr>
          <p:cNvPr id="1028" name="Picture 4" descr="C:\Users\Ell\Desktop\г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5572140"/>
            <a:ext cx="3216112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Применение.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14356"/>
            <a:ext cx="8143900" cy="61436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Амины широко распространены в природе . Их много в белковых пищевых продуктах . Например , триметиламин содержится в сельди. Он играет важную роль в биохимических процессах организма человека.</a:t>
            </a:r>
          </a:p>
          <a:p>
            <a:r>
              <a:rPr lang="ru-RU" dirty="0" smtClean="0"/>
              <a:t>Широко используются в органическом синтезе как исходное сырьё для получения красителей , пестицидов и других продуктов. </a:t>
            </a:r>
          </a:p>
          <a:p>
            <a:r>
              <a:rPr lang="ru-RU" dirty="0" smtClean="0"/>
              <a:t>Применяют амины и в фармацевтической промышленности для производства лекарственных средств , например </a:t>
            </a:r>
          </a:p>
          <a:p>
            <a:pPr>
              <a:buNone/>
            </a:pPr>
            <a:r>
              <a:rPr lang="ru-RU" dirty="0" smtClean="0"/>
              <a:t>    аминазина , антигистаминных препаратов.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991500" cy="21431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АМИНЫ-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производные аммиака в молекулах ,которых один или несколько атомов водорода замещены на углеводородные радикалы.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571745"/>
            <a:ext cx="7215238" cy="321471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Общая формула предельных аминов: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22" name="Picture 10" descr="C:\Users\Ell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357563"/>
            <a:ext cx="3929089" cy="1500198"/>
          </a:xfrm>
          <a:prstGeom prst="rect">
            <a:avLst/>
          </a:prstGeom>
          <a:noFill/>
        </p:spPr>
      </p:pic>
      <p:pic>
        <p:nvPicPr>
          <p:cNvPr id="13323" name="Picture 11" descr="C:\Users\Ell\Desktop\Безымянный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4714884"/>
            <a:ext cx="3800475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24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4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240"/>
                            </p:stCondLst>
                            <p:childTnLst>
                              <p:par>
                                <p:cTn id="2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24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Классификация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-По характеру углеводородного радикала</a:t>
            </a:r>
          </a:p>
          <a:p>
            <a:r>
              <a:rPr lang="ru-RU" dirty="0" smtClean="0"/>
              <a:t>Предельные</a:t>
            </a:r>
          </a:p>
          <a:p>
            <a:r>
              <a:rPr lang="ru-RU" dirty="0" smtClean="0"/>
              <a:t>Непредельные </a:t>
            </a:r>
          </a:p>
          <a:p>
            <a:r>
              <a:rPr lang="ru-RU" dirty="0" smtClean="0"/>
              <a:t>Ароматические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Смешанные  </a:t>
            </a:r>
            <a:endParaRPr lang="ru-RU" dirty="0"/>
          </a:p>
        </p:txBody>
      </p:sp>
      <p:pic>
        <p:nvPicPr>
          <p:cNvPr id="15362" name="Picture 2" descr="C:\Users\Ell\Desktop\БезымянныйН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2071678"/>
            <a:ext cx="3071834" cy="1063327"/>
          </a:xfrm>
          <a:prstGeom prst="rect">
            <a:avLst/>
          </a:prstGeom>
          <a:noFill/>
        </p:spPr>
      </p:pic>
      <p:pic>
        <p:nvPicPr>
          <p:cNvPr id="15363" name="Picture 3" descr="C:\Users\Ell\Desktop\БезымянныйН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928934"/>
            <a:ext cx="3857652" cy="994226"/>
          </a:xfrm>
          <a:prstGeom prst="rect">
            <a:avLst/>
          </a:prstGeom>
          <a:noFill/>
        </p:spPr>
      </p:pic>
      <p:pic>
        <p:nvPicPr>
          <p:cNvPr id="15365" name="Picture 5" descr="C:\Users\Ell\Desktop\Безымянныйд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3714752"/>
            <a:ext cx="1214446" cy="1279006"/>
          </a:xfrm>
          <a:prstGeom prst="rect">
            <a:avLst/>
          </a:prstGeom>
          <a:noFill/>
        </p:spPr>
      </p:pic>
      <p:pic>
        <p:nvPicPr>
          <p:cNvPr id="15366" name="Picture 6" descr="C:\Users\Ell\Desktop\Безымянныйпар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4786322"/>
            <a:ext cx="1104165" cy="735882"/>
          </a:xfrm>
          <a:prstGeom prst="rect">
            <a:avLst/>
          </a:prstGeom>
          <a:noFill/>
        </p:spPr>
      </p:pic>
      <p:pic>
        <p:nvPicPr>
          <p:cNvPr id="15367" name="Picture 7" descr="C:\Users\Ell\Desktop\Безымянныйд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5572140"/>
            <a:ext cx="1543032" cy="1285860"/>
          </a:xfrm>
          <a:prstGeom prst="rect">
            <a:avLst/>
          </a:prstGeom>
          <a:noFill/>
        </p:spPr>
      </p:pic>
      <p:pic>
        <p:nvPicPr>
          <p:cNvPr id="15368" name="Picture 8" descr="C:\Users\Ell\Desktop\БезымянныйЛШ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5214950"/>
            <a:ext cx="2200293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14290"/>
            <a:ext cx="7790712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-По количеству радикалов соединенных с аминогруппой:</a:t>
            </a:r>
          </a:p>
          <a:p>
            <a:r>
              <a:rPr lang="ru-RU" dirty="0" smtClean="0"/>
              <a:t>Первичные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Вторичные 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smtClean="0"/>
              <a:t> Третичные</a:t>
            </a:r>
            <a:endParaRPr lang="ru-RU" dirty="0"/>
          </a:p>
        </p:txBody>
      </p:sp>
      <p:pic>
        <p:nvPicPr>
          <p:cNvPr id="16386" name="Picture 2" descr="C:\Users\Ell\Desktop\БезымянныйО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285860"/>
            <a:ext cx="3143272" cy="1084987"/>
          </a:xfrm>
          <a:prstGeom prst="rect">
            <a:avLst/>
          </a:prstGeom>
          <a:noFill/>
        </p:spPr>
      </p:pic>
      <p:pic>
        <p:nvPicPr>
          <p:cNvPr id="16387" name="Picture 3" descr="C:\Users\Ell\Desktop\БезымянныйОГ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2643182"/>
            <a:ext cx="4895958" cy="1232960"/>
          </a:xfrm>
          <a:prstGeom prst="rect">
            <a:avLst/>
          </a:prstGeom>
          <a:noFill/>
        </p:spPr>
      </p:pic>
      <p:pic>
        <p:nvPicPr>
          <p:cNvPr id="16388" name="Picture 4" descr="C:\Users\Ell\Desktop\Безымянныйпар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12609" y="1500174"/>
            <a:ext cx="2531391" cy="714380"/>
          </a:xfrm>
          <a:prstGeom prst="rect">
            <a:avLst/>
          </a:prstGeom>
          <a:noFill/>
        </p:spPr>
      </p:pic>
      <p:pic>
        <p:nvPicPr>
          <p:cNvPr id="16389" name="Picture 5" descr="C:\Users\Ell\Desktop\Безымянныйпар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3571876"/>
            <a:ext cx="3857652" cy="1075538"/>
          </a:xfrm>
          <a:prstGeom prst="rect">
            <a:avLst/>
          </a:prstGeom>
          <a:noFill/>
        </p:spPr>
      </p:pic>
      <p:pic>
        <p:nvPicPr>
          <p:cNvPr id="16390" name="Picture 6" descr="C:\Users\Ell\Desktop\Безымянныйпар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0496" y="4429132"/>
            <a:ext cx="3546907" cy="1582466"/>
          </a:xfrm>
          <a:prstGeom prst="rect">
            <a:avLst/>
          </a:prstGeom>
          <a:noFill/>
        </p:spPr>
      </p:pic>
      <p:pic>
        <p:nvPicPr>
          <p:cNvPr id="16391" name="Picture 7" descr="C:\Users\Ell\Desktop\Безымянныйпар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7621" y="6000768"/>
            <a:ext cx="4734288" cy="857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Номенклатура и изомерия.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Виды изомерии:</a:t>
            </a:r>
          </a:p>
          <a:p>
            <a:r>
              <a:rPr lang="ru-RU" dirty="0" smtClean="0"/>
              <a:t>Положение функциональной группы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Ell\Desktop\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643182"/>
            <a:ext cx="5000660" cy="3813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14290"/>
            <a:ext cx="7719274" cy="6034110"/>
          </a:xfrm>
        </p:spPr>
        <p:txBody>
          <a:bodyPr/>
          <a:lstStyle/>
          <a:p>
            <a:r>
              <a:rPr lang="ru-RU" dirty="0" smtClean="0"/>
              <a:t>Изомерия углеродного скелета:</a:t>
            </a:r>
            <a:endParaRPr lang="ru-RU" dirty="0"/>
          </a:p>
        </p:txBody>
      </p:sp>
      <p:pic>
        <p:nvPicPr>
          <p:cNvPr id="2051" name="Picture 3" descr="C:\Users\Ell\Desktop\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643050"/>
            <a:ext cx="7682420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0"/>
            <a:ext cx="8072494" cy="6572272"/>
          </a:xfrm>
        </p:spPr>
        <p:txBody>
          <a:bodyPr/>
          <a:lstStyle/>
          <a:p>
            <a:r>
              <a:rPr lang="ru-RU" dirty="0" smtClean="0"/>
              <a:t>Межклассовая изомерия: </a:t>
            </a:r>
            <a:endParaRPr lang="ru-RU" dirty="0"/>
          </a:p>
        </p:txBody>
      </p:sp>
      <p:pic>
        <p:nvPicPr>
          <p:cNvPr id="3074" name="Picture 2" descr="C:\Users\Ell\Desktop\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857232"/>
            <a:ext cx="7761315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Строение.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30" y="1196752"/>
            <a:ext cx="4643470" cy="51816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Атом азота в аминогруппе </a:t>
            </a:r>
            <a:r>
              <a:rPr lang="ru-RU" dirty="0" smtClean="0"/>
              <a:t> является наиболее </a:t>
            </a:r>
            <a:r>
              <a:rPr lang="ru-RU" dirty="0" smtClean="0"/>
              <a:t>электроотрицательным.</a:t>
            </a:r>
          </a:p>
          <a:p>
            <a:pPr>
              <a:buNone/>
            </a:pPr>
            <a:r>
              <a:rPr lang="ru-RU" dirty="0" smtClean="0"/>
              <a:t>    Поэтому электронная плотность смещена к нему. Атом  азота приобретает частично отрицательный заряд    </a:t>
            </a:r>
            <a:r>
              <a:rPr lang="ru-RU" dirty="0" smtClean="0"/>
              <a:t>кроме  </a:t>
            </a:r>
            <a:r>
              <a:rPr lang="ru-RU" dirty="0" smtClean="0"/>
              <a:t>этого он имеет </a:t>
            </a:r>
            <a:r>
              <a:rPr lang="ru-RU" dirty="0" err="1" smtClean="0"/>
              <a:t>неподеленную</a:t>
            </a:r>
            <a:r>
              <a:rPr lang="ru-RU" dirty="0" smtClean="0"/>
              <a:t> </a:t>
            </a:r>
            <a:r>
              <a:rPr lang="ru-RU" dirty="0" smtClean="0"/>
              <a:t>электронную пару.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098" name="Picture 2" descr="C:\Users\Ell\Desktop\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928802"/>
            <a:ext cx="3500462" cy="2857520"/>
          </a:xfrm>
          <a:prstGeom prst="rect">
            <a:avLst/>
          </a:prstGeom>
          <a:noFill/>
        </p:spPr>
      </p:pic>
      <p:pic>
        <p:nvPicPr>
          <p:cNvPr id="4099" name="Picture 3" descr="C:\Users\Ell\Desktop\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440" y="4581128"/>
            <a:ext cx="495300" cy="40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64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Физические свойства.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Хорошо растворимы в воде( простые амины)</a:t>
            </a:r>
          </a:p>
          <a:p>
            <a:r>
              <a:rPr lang="ru-RU" dirty="0" smtClean="0"/>
              <a:t>Чем больше атомов углерода , тем хуже растворимость в воде.</a:t>
            </a:r>
          </a:p>
          <a:p>
            <a:r>
              <a:rPr lang="ru-RU" dirty="0" smtClean="0"/>
              <a:t>Простейшие(метиламин , этиламин , диметиламин)- газы , имеют запах аммиака.</a:t>
            </a:r>
          </a:p>
          <a:p>
            <a:r>
              <a:rPr lang="ru-RU" dirty="0" smtClean="0"/>
              <a:t>Средние амины- жидкости ,имеют «рыбный» запах. </a:t>
            </a:r>
          </a:p>
          <a:p>
            <a:r>
              <a:rPr lang="ru-RU" dirty="0" smtClean="0"/>
              <a:t>Высшие амины- начиная с        -твёрдые вещества без запаха.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123" name="Picture 3" descr="C:\Users\Ell\Desktop\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4725144"/>
            <a:ext cx="495300" cy="775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355</TotalTime>
  <Words>291</Words>
  <Application>Microsoft Office PowerPoint</Application>
  <PresentationFormat>Экран (4:3)</PresentationFormat>
  <Paragraphs>63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     Азотсодержащие органические соединения.</vt:lpstr>
      <vt:lpstr>АМИНЫ-производные аммиака в молекулах ,которых один или несколько атомов водорода замещены на углеводородные радикалы.</vt:lpstr>
      <vt:lpstr>Классификация</vt:lpstr>
      <vt:lpstr>Слайд 4</vt:lpstr>
      <vt:lpstr>Номенклатура и изомерия.</vt:lpstr>
      <vt:lpstr>Слайд 6</vt:lpstr>
      <vt:lpstr>Слайд 7</vt:lpstr>
      <vt:lpstr>Строение. </vt:lpstr>
      <vt:lpstr>Физические свойства.</vt:lpstr>
      <vt:lpstr>Химические свойства.</vt:lpstr>
      <vt:lpstr>Слайд 11</vt:lpstr>
      <vt:lpstr>Способы получения. </vt:lpstr>
      <vt:lpstr>Слайд 13</vt:lpstr>
      <vt:lpstr>  Применение.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Азотсодержащие органические соединения.</dc:title>
  <dc:creator>Ell</dc:creator>
  <cp:lastModifiedBy>kab302</cp:lastModifiedBy>
  <cp:revision>40</cp:revision>
  <dcterms:created xsi:type="dcterms:W3CDTF">2013-04-15T11:40:57Z</dcterms:created>
  <dcterms:modified xsi:type="dcterms:W3CDTF">2014-11-22T06:36:44Z</dcterms:modified>
</cp:coreProperties>
</file>