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handoutMasterIdLst>
    <p:handoutMasterId r:id="rId20"/>
  </p:handoutMasterIdLst>
  <p:sldIdLst>
    <p:sldId id="256" r:id="rId2"/>
    <p:sldId id="265" r:id="rId3"/>
    <p:sldId id="257" r:id="rId4"/>
    <p:sldId id="258" r:id="rId5"/>
    <p:sldId id="261" r:id="rId6"/>
    <p:sldId id="259" r:id="rId7"/>
    <p:sldId id="260" r:id="rId8"/>
    <p:sldId id="268" r:id="rId9"/>
    <p:sldId id="263" r:id="rId10"/>
    <p:sldId id="262" r:id="rId11"/>
    <p:sldId id="266" r:id="rId12"/>
    <p:sldId id="270" r:id="rId13"/>
    <p:sldId id="271" r:id="rId14"/>
    <p:sldId id="272" r:id="rId15"/>
    <p:sldId id="269" r:id="rId16"/>
    <p:sldId id="273" r:id="rId17"/>
    <p:sldId id="274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6C31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EAE12587-1E27-45BB-9DA5-30FF7E3E654A}" type="datetimeFigureOut">
              <a:rPr lang="ru-RU"/>
              <a:pPr>
                <a:defRPr/>
              </a:pPr>
              <a:t>04.01.2019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8A872CD4-AA45-4DDA-BFA2-54C07B48E3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A09753DB-F47F-4B1C-9985-762337E3CF21}" type="datetimeFigureOut">
              <a:rPr lang="ru-RU"/>
              <a:pPr>
                <a:defRPr/>
              </a:pPr>
              <a:t>04.01.2019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62BA308C-945E-4EE3-B89D-5D8C11A1A4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765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DF21AF3-2398-4FD2-9DCF-309B9772C46D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174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9196E3E-AEB2-4933-90E2-60B16922A7E9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1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7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1B70650-25CA-438C-A761-58F412782150}" type="datetimeFigureOut">
              <a:rPr lang="ru-RU"/>
              <a:pPr>
                <a:defRPr/>
              </a:pPr>
              <a:t>04.01.2019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ABF99A0-6DCC-459F-8D34-7F3AD677C00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4D1B21-64E2-46D3-B2EA-6862C3085C50}" type="datetimeFigureOut">
              <a:rPr lang="ru-RU"/>
              <a:pPr>
                <a:defRPr/>
              </a:pPr>
              <a:t>04.01.2019</a:t>
            </a:fld>
            <a:endParaRPr lang="ru-RU" dirty="0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1E9B67-75BD-4439-A1D5-1D3F7502D79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D3D1D6-219E-46F2-A6F8-2E4A04A05FFF}" type="datetimeFigureOut">
              <a:rPr lang="ru-RU"/>
              <a:pPr>
                <a:defRPr/>
              </a:pPr>
              <a:t>04.01.2019</a:t>
            </a:fld>
            <a:endParaRPr lang="ru-RU" dirty="0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AD28FB-8C58-4159-A1CE-8EBCBA035E4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2A31FC-9EAE-46E8-A79F-299AD4445AFF}" type="datetimeFigureOut">
              <a:rPr lang="ru-RU"/>
              <a:pPr>
                <a:defRPr/>
              </a:pPr>
              <a:t>04.01.2019</a:t>
            </a:fld>
            <a:endParaRPr lang="ru-RU" dirty="0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9C59A5-7D12-46B1-B29B-FEEBD64D22F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1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2F2317E-86D4-4224-B937-DBFF720189CC}" type="datetimeFigureOut">
              <a:rPr lang="ru-RU"/>
              <a:pPr>
                <a:defRPr/>
              </a:pPr>
              <a:t>04.01.2019</a:t>
            </a:fld>
            <a:endParaRPr lang="ru-RU" dirty="0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45774B7-C0D6-4DCA-8AD6-8A066E1AE17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6B497D-0580-43BE-AB25-43F15116FB1A}" type="datetimeFigureOut">
              <a:rPr lang="ru-RU"/>
              <a:pPr>
                <a:defRPr/>
              </a:pPr>
              <a:t>04.01.2019</a:t>
            </a:fld>
            <a:endParaRPr lang="ru-RU" dirty="0"/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A491D5-500C-42AA-8B32-EAB78A79DAA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315648-FB27-4951-8140-29CE930ECB31}" type="datetimeFigureOut">
              <a:rPr lang="ru-RU"/>
              <a:pPr>
                <a:defRPr/>
              </a:pPr>
              <a:t>04.01.2019</a:t>
            </a:fld>
            <a:endParaRPr lang="ru-RU" dirty="0"/>
          </a:p>
        </p:txBody>
      </p:sp>
      <p:sp>
        <p:nvSpPr>
          <p:cNvPr id="8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C4D6D1-7C98-4989-B560-AEBFB817C74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18474F-A615-424F-9DAA-BCFB96B0C703}" type="datetimeFigureOut">
              <a:rPr lang="ru-RU"/>
              <a:pPr>
                <a:defRPr/>
              </a:pPr>
              <a:t>04.01.2019</a:t>
            </a:fld>
            <a:endParaRPr lang="ru-RU" dirty="0"/>
          </a:p>
        </p:txBody>
      </p:sp>
      <p:sp>
        <p:nvSpPr>
          <p:cNvPr id="4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809BB7-59C9-4C23-8117-E73FE2B5AE5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E093762-1178-476E-B2D8-7F1B8EFF43E3}" type="datetimeFigureOut">
              <a:rPr lang="ru-RU"/>
              <a:pPr>
                <a:defRPr/>
              </a:pPr>
              <a:t>04.01.2019</a:t>
            </a:fld>
            <a:endParaRPr lang="ru-RU" dirty="0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31F7EDC-CB85-4061-90E0-5FEFFC3BB0F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C79F63-33C0-4B0E-807D-CEFFE119EC3B}" type="datetimeFigureOut">
              <a:rPr lang="ru-RU"/>
              <a:pPr>
                <a:defRPr/>
              </a:pPr>
              <a:t>04.01.2019</a:t>
            </a:fld>
            <a:endParaRPr lang="ru-RU" dirty="0"/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E0C6B9-2C9B-46A1-8D51-C27A2F6071C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1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Прямоугольник с одним скругленным углом 10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774F049-7E5C-4774-97F8-9B2D461CA5A2}" type="datetimeFigureOut">
              <a:rPr lang="ru-RU"/>
              <a:pPr>
                <a:defRPr/>
              </a:pPr>
              <a:t>04.01.2019</a:t>
            </a:fld>
            <a:endParaRPr lang="ru-RU" dirty="0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CF74779-E969-4FA3-8EA3-CD8D1D9B130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1" name="Текст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bg2">
                    <a:shade val="5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93890D97-5762-42C5-A889-F63443198792}" type="datetimeFigureOut">
              <a:rPr lang="ru-RU"/>
              <a:pPr>
                <a:defRPr/>
              </a:pPr>
              <a:t>04.01.2019</a:t>
            </a:fld>
            <a:endParaRPr lang="ru-RU" dirty="0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dirty="0">
                <a:solidFill>
                  <a:schemeClr val="bg2">
                    <a:shade val="5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bg2">
                    <a:shade val="5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6C4760DB-FAF3-4F33-A952-71AD1FC0077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5" r:id="rId2"/>
    <p:sldLayoutId id="2147483673" r:id="rId3"/>
    <p:sldLayoutId id="2147483666" r:id="rId4"/>
    <p:sldLayoutId id="2147483667" r:id="rId5"/>
    <p:sldLayoutId id="2147483668" r:id="rId6"/>
    <p:sldLayoutId id="2147483674" r:id="rId7"/>
    <p:sldLayoutId id="2147483669" r:id="rId8"/>
    <p:sldLayoutId id="2147483675" r:id="rId9"/>
    <p:sldLayoutId id="2147483670" r:id="rId10"/>
    <p:sldLayoutId id="2147483671" r:id="rId11"/>
  </p:sldLayoutIdLst>
  <p:transition>
    <p:pull/>
  </p:transition>
  <p:txStyles>
    <p:titleStyle>
      <a:lvl1pPr algn="l" rtl="0" fontAlgn="base">
        <a:spcBef>
          <a:spcPct val="0"/>
        </a:spcBef>
        <a:spcAft>
          <a:spcPct val="0"/>
        </a:spcAft>
        <a:defRPr sz="3600" b="1" kern="1200">
          <a:solidFill>
            <a:srgbClr val="B4C79D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b="1">
          <a:solidFill>
            <a:srgbClr val="B4C79D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b="1">
          <a:solidFill>
            <a:srgbClr val="B4C79D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b="1">
          <a:solidFill>
            <a:srgbClr val="B4C79D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b="1">
          <a:solidFill>
            <a:srgbClr val="B4C79D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B4C79D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B4C79D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B4C79D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B4C79D"/>
          </a:solidFill>
          <a:latin typeface="Verdana" pitchFamily="34" charset="0"/>
        </a:defRPr>
      </a:lvl9pPr>
      <a:extLst/>
    </p:titleStyle>
    <p:bodyStyle>
      <a:lvl1pPr marL="265113" indent="-265113" algn="l" rtl="0" fontAlgn="base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fontAlgn="base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fontAlgn="base">
        <a:spcBef>
          <a:spcPts val="250"/>
        </a:spcBef>
        <a:spcAft>
          <a:spcPct val="0"/>
        </a:spcAft>
        <a:buClr>
          <a:srgbClr val="FFB00D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fontAlgn="base">
        <a:spcBef>
          <a:spcPts val="225"/>
        </a:spcBef>
        <a:spcAft>
          <a:spcPct val="0"/>
        </a:spcAft>
        <a:buClr>
          <a:srgbClr val="FFB00D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fontAlgn="base">
        <a:spcBef>
          <a:spcPts val="250"/>
        </a:spcBef>
        <a:spcAft>
          <a:spcPct val="0"/>
        </a:spcAft>
        <a:buClr>
          <a:srgbClr val="FFF509"/>
        </a:buClr>
        <a:buSzPct val="100000"/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&#1053;&#1086;&#1084;&#1077;&#1085;&#1082;&#1083;&#1072;&#1090;&#1091;&#1088;&#1072;%20&#1072;&#1083;&#1100;&#1076;&#1077;&#1075;&#1080;&#1076;&#1086;&#1074;.swf" TargetMode="External"/><Relationship Id="rId2" Type="http://schemas.openxmlformats.org/officeDocument/2006/relationships/hyperlink" Target="&#1053;&#1086;&#1084;&#1077;&#1085;&#1082;&#1083;&#1072;&#1090;&#1091;&#1088;&#1072;%20&#1089;&#1087;&#1080;&#1088;&#1090;&#1086;&#1074;.swf" TargetMode="External"/><Relationship Id="rId1" Type="http://schemas.openxmlformats.org/officeDocument/2006/relationships/slideLayout" Target="../slideLayouts/slideLayout6.xml"/><Relationship Id="rId5" Type="http://schemas.openxmlformats.org/officeDocument/2006/relationships/hyperlink" Target="&#1053;&#1086;&#1084;&#1077;&#1085;&#1082;&#1083;&#1072;&#1090;&#1091;&#1088;&#1072;%20&#1092;&#1077;&#1085;&#1086;&#1083;&#1086;&#1074;.swf" TargetMode="External"/><Relationship Id="rId4" Type="http://schemas.openxmlformats.org/officeDocument/2006/relationships/hyperlink" Target="&#1053;&#1086;&#1084;&#1077;&#1085;&#1082;&#1083;&#1072;&#1090;&#1091;&#1088;&#1072;%20&#1082;&#1080;&#1089;&#1083;&#1086;&#1090;.swf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6.xml"/><Relationship Id="rId4" Type="http://schemas.openxmlformats.org/officeDocument/2006/relationships/slide" Target="slide1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../../../Documents%20and%20Settings/&#1048;&#1088;&#1072;/&#1052;&#1086;&#1080;%20&#1076;&#1086;&#1082;&#1091;&#1084;&#1077;&#1085;&#1090;&#1099;/&#1061;&#1080;&#1084;&#1080;&#1103;%2010%20&#1082;&#1083;&#1072;&#1089;&#1089;/&#1050;&#1080;&#1089;&#1083;&#1086;&#1088;&#1086;&#1076;&#1089;&#1086;&#1076;&#1077;&#1088;&#1078;&#1072;&#1097;&#1080;&#1077;%20&#1086;&#1088;&#1075;&#1072;&#1085;&#1080;&#1095;&#1077;&#1089;&#1082;&#1080;&#1077;%20&#1074;&#1077;&#1097;&#1077;&#1089;&#1090;&#1074;&#1072;/&#1050;&#1083;&#1072;&#1089;&#1089;&#1080;&#1092;&#1080;&#1082;&#1072;&#1094;&#1080;&#1103;%20&#1082;&#1080;&#1089;&#1083;&#1086;&#1088;&#1086;&#1076;&#1089;&#1086;&#1076;&#1077;&#1088;&#1078;&#1072;&#1097;&#1080;&#1093;%20&#1086;&#1088;&#1075;.%20&#1074;&#1077;&#1097;&#1077;&#1089;&#1090;&#1074;/&#1044;&#1072;&#1081;&#1090;&#1077;%20&#1085;&#1072;&#1079;&#1074;&#1072;&#1085;&#1080;&#1077;%20&#1089;&#1086;&#1077;&#1076;&#1080;&#1085;&#1077;&#1085;&#1080;&#1102;%204.swf" TargetMode="External"/><Relationship Id="rId13" Type="http://schemas.openxmlformats.org/officeDocument/2006/relationships/hyperlink" Target="../../../Documents%20and%20Settings/&#1048;&#1088;&#1072;/&#1052;&#1086;&#1080;%20&#1076;&#1086;&#1082;&#1091;&#1084;&#1077;&#1085;&#1090;&#1099;/&#1061;&#1080;&#1084;&#1080;&#1103;%2010%20&#1082;&#1083;&#1072;&#1089;&#1089;/&#1050;&#1080;&#1089;&#1083;&#1086;&#1088;&#1086;&#1076;&#1089;&#1086;&#1076;&#1077;&#1088;&#1078;&#1072;&#1097;&#1080;&#1077;%20&#1086;&#1088;&#1075;&#1072;&#1085;&#1080;&#1095;&#1077;&#1089;&#1082;&#1080;&#1077;%20&#1074;&#1077;&#1097;&#1077;&#1089;&#1090;&#1074;&#1072;/&#1050;&#1083;&#1072;&#1089;&#1089;&#1080;&#1092;&#1080;&#1082;&#1072;&#1094;&#1080;&#1103;%20&#1082;&#1080;&#1089;&#1083;&#1086;&#1088;&#1086;&#1076;&#1089;&#1086;&#1076;&#1077;&#1088;&#1078;&#1072;&#1097;&#1080;&#1093;%20&#1086;&#1088;&#1075;.%20&#1074;&#1077;&#1097;&#1077;&#1089;&#1090;&#1074;/&#1044;&#1072;&#1081;&#1090;&#1077;%20&#1085;&#1072;&#1079;&#1074;&#1072;&#1085;&#1080;&#1077;%20&#1089;&#1086;&#1077;&#1076;&#1080;&#1085;&#1077;&#1085;&#1080;&#1102;%2010.swf" TargetMode="External"/><Relationship Id="rId3" Type="http://schemas.openxmlformats.org/officeDocument/2006/relationships/slide" Target="slide16.xml"/><Relationship Id="rId7" Type="http://schemas.openxmlformats.org/officeDocument/2006/relationships/hyperlink" Target="../../../Documents%20and%20Settings/&#1048;&#1088;&#1072;/&#1052;&#1086;&#1080;%20&#1076;&#1086;&#1082;&#1091;&#1084;&#1077;&#1085;&#1090;&#1099;/&#1061;&#1080;&#1084;&#1080;&#1103;%2010%20&#1082;&#1083;&#1072;&#1089;&#1089;/&#1050;&#1080;&#1089;&#1083;&#1086;&#1088;&#1086;&#1076;&#1089;&#1086;&#1076;&#1077;&#1088;&#1078;&#1072;&#1097;&#1080;&#1077;%20&#1086;&#1088;&#1075;&#1072;&#1085;&#1080;&#1095;&#1077;&#1089;&#1082;&#1080;&#1077;%20&#1074;&#1077;&#1097;&#1077;&#1089;&#1090;&#1074;&#1072;/&#1050;&#1083;&#1072;&#1089;&#1089;&#1080;&#1092;&#1080;&#1082;&#1072;&#1094;&#1080;&#1103;%20&#1082;&#1080;&#1089;&#1083;&#1086;&#1088;&#1086;&#1076;&#1089;&#1086;&#1076;&#1077;&#1088;&#1078;&#1072;&#1097;&#1080;&#1093;%20&#1086;&#1088;&#1075;.%20&#1074;&#1077;&#1097;&#1077;&#1089;&#1090;&#1074;/&#1044;&#1072;&#1081;&#1090;&#1077;%20&#1085;&#1072;&#1079;&#1074;&#1072;&#1085;&#1080;&#1077;%20&#1089;&#1086;&#1077;&#1076;&#1080;&#1085;&#1077;&#1085;&#1080;&#1102;%203.swf" TargetMode="External"/><Relationship Id="rId12" Type="http://schemas.openxmlformats.org/officeDocument/2006/relationships/hyperlink" Target="../../../Documents%20and%20Settings/&#1048;&#1088;&#1072;/&#1052;&#1086;&#1080;%20&#1076;&#1086;&#1082;&#1091;&#1084;&#1077;&#1085;&#1090;&#1099;/&#1061;&#1080;&#1084;&#1080;&#1103;%2010%20&#1082;&#1083;&#1072;&#1089;&#1089;/&#1050;&#1080;&#1089;&#1083;&#1086;&#1088;&#1086;&#1076;&#1089;&#1086;&#1076;&#1077;&#1088;&#1078;&#1072;&#1097;&#1080;&#1077;%20&#1086;&#1088;&#1075;&#1072;&#1085;&#1080;&#1095;&#1077;&#1089;&#1082;&#1080;&#1077;%20&#1074;&#1077;&#1097;&#1077;&#1089;&#1090;&#1074;&#1072;/&#1050;&#1083;&#1072;&#1089;&#1089;&#1080;&#1092;&#1080;&#1082;&#1072;&#1094;&#1080;&#1103;%20&#1082;&#1080;&#1089;&#1083;&#1086;&#1088;&#1086;&#1076;&#1089;&#1086;&#1076;&#1077;&#1088;&#1078;&#1072;&#1097;&#1080;&#1093;%20&#1086;&#1088;&#1075;.%20&#1074;&#1077;&#1097;&#1077;&#1089;&#1090;&#1074;/&#1044;&#1072;&#1081;&#1090;&#1077;%20&#1085;&#1072;&#1079;&#1074;&#1072;&#1085;&#1080;&#1077;%20&#1089;&#1086;&#1077;&#1076;&#1080;&#1085;&#1077;&#1085;&#1080;&#1102;%209.sw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hyperlink" Target="../../../Documents%20and%20Settings/&#1048;&#1088;&#1072;/&#1052;&#1086;&#1080;%20&#1076;&#1086;&#1082;&#1091;&#1084;&#1077;&#1085;&#1090;&#1099;/&#1061;&#1080;&#1084;&#1080;&#1103;%2010%20&#1082;&#1083;&#1072;&#1089;&#1089;/&#1050;&#1080;&#1089;&#1083;&#1086;&#1088;&#1086;&#1076;&#1089;&#1086;&#1076;&#1077;&#1088;&#1078;&#1072;&#1097;&#1080;&#1077;%20&#1086;&#1088;&#1075;&#1072;&#1085;&#1080;&#1095;&#1077;&#1089;&#1082;&#1080;&#1077;%20&#1074;&#1077;&#1097;&#1077;&#1089;&#1090;&#1074;&#1072;/&#1050;&#1083;&#1072;&#1089;&#1089;&#1080;&#1092;&#1080;&#1082;&#1072;&#1094;&#1080;&#1103;%20&#1082;&#1080;&#1089;&#1083;&#1086;&#1088;&#1086;&#1076;&#1089;&#1086;&#1076;&#1077;&#1088;&#1078;&#1072;&#1097;&#1080;&#1093;%20&#1086;&#1088;&#1075;.%20&#1074;&#1077;&#1097;&#1077;&#1089;&#1090;&#1074;/&#1044;&#1072;&#1081;&#1090;&#1077;%20&#1085;&#1072;&#1079;&#1074;&#1072;&#1085;&#1080;&#1077;%20&#1089;&#1086;&#1077;&#1076;&#1080;&#1085;&#1077;&#1085;&#1080;&#1102;%202.swf" TargetMode="External"/><Relationship Id="rId11" Type="http://schemas.openxmlformats.org/officeDocument/2006/relationships/hyperlink" Target="../../../Documents%20and%20Settings/&#1048;&#1088;&#1072;/&#1052;&#1086;&#1080;%20&#1076;&#1086;&#1082;&#1091;&#1084;&#1077;&#1085;&#1090;&#1099;/&#1061;&#1080;&#1084;&#1080;&#1103;%2010%20&#1082;&#1083;&#1072;&#1089;&#1089;/&#1050;&#1080;&#1089;&#1083;&#1086;&#1088;&#1086;&#1076;&#1089;&#1086;&#1076;&#1077;&#1088;&#1078;&#1072;&#1097;&#1080;&#1077;%20&#1086;&#1088;&#1075;&#1072;&#1085;&#1080;&#1095;&#1077;&#1089;&#1082;&#1080;&#1077;%20&#1074;&#1077;&#1097;&#1077;&#1089;&#1090;&#1074;&#1072;/&#1050;&#1083;&#1072;&#1089;&#1089;&#1080;&#1092;&#1080;&#1082;&#1072;&#1094;&#1080;&#1103;%20&#1082;&#1080;&#1089;&#1083;&#1086;&#1088;&#1086;&#1076;&#1089;&#1086;&#1076;&#1077;&#1088;&#1078;&#1072;&#1097;&#1080;&#1093;%20&#1086;&#1088;&#1075;.%20&#1074;&#1077;&#1097;&#1077;&#1089;&#1090;&#1074;/&#1044;&#1072;&#1081;&#1090;&#1077;%20&#1085;&#1072;&#1079;&#1074;&#1072;&#1085;&#1080;&#1077;%20&#1089;&#1086;&#1077;&#1076;&#1080;&#1085;&#1077;&#1085;&#1080;&#1102;%207.swf" TargetMode="External"/><Relationship Id="rId5" Type="http://schemas.openxmlformats.org/officeDocument/2006/relationships/hyperlink" Target="../../../Documents%20and%20Settings/&#1048;&#1088;&#1072;/&#1052;&#1086;&#1080;%20&#1076;&#1086;&#1082;&#1091;&#1084;&#1077;&#1085;&#1090;&#1099;/&#1061;&#1080;&#1084;&#1080;&#1103;%2010%20&#1082;&#1083;&#1072;&#1089;&#1089;/&#1050;&#1080;&#1089;&#1083;&#1086;&#1088;&#1086;&#1076;&#1089;&#1086;&#1076;&#1077;&#1088;&#1078;&#1072;&#1097;&#1080;&#1077;%20&#1086;&#1088;&#1075;&#1072;&#1085;&#1080;&#1095;&#1077;&#1089;&#1082;&#1080;&#1077;%20&#1074;&#1077;&#1097;&#1077;&#1089;&#1090;&#1074;&#1072;/&#1050;&#1083;&#1072;&#1089;&#1089;&#1080;&#1092;&#1080;&#1082;&#1072;&#1094;&#1080;&#1103;%20&#1082;&#1080;&#1089;&#1083;&#1086;&#1088;&#1086;&#1076;&#1089;&#1086;&#1076;&#1077;&#1088;&#1078;&#1072;&#1097;&#1080;&#1093;%20&#1086;&#1088;&#1075;.%20&#1074;&#1077;&#1097;&#1077;&#1089;&#1090;&#1074;/&#1044;&#1072;&#1081;&#1090;&#1077;%20&#1085;&#1072;&#1079;&#1074;&#1072;&#1085;&#1080;&#1077;%20&#1089;&#1086;&#1077;&#1076;&#1080;&#1085;&#1077;&#1085;&#1080;&#1102;%201.swf" TargetMode="External"/><Relationship Id="rId10" Type="http://schemas.openxmlformats.org/officeDocument/2006/relationships/hyperlink" Target="../../../Documents%20and%20Settings/&#1048;&#1088;&#1072;/&#1052;&#1086;&#1080;%20&#1076;&#1086;&#1082;&#1091;&#1084;&#1077;&#1085;&#1090;&#1099;/&#1061;&#1080;&#1084;&#1080;&#1103;%2010%20&#1082;&#1083;&#1072;&#1089;&#1089;/&#1050;&#1080;&#1089;&#1083;&#1086;&#1088;&#1086;&#1076;&#1089;&#1086;&#1076;&#1077;&#1088;&#1078;&#1072;&#1097;&#1080;&#1077;%20&#1086;&#1088;&#1075;&#1072;&#1085;&#1080;&#1095;&#1077;&#1089;&#1082;&#1080;&#1077;%20&#1074;&#1077;&#1097;&#1077;&#1089;&#1090;&#1074;&#1072;/&#1050;&#1083;&#1072;&#1089;&#1089;&#1080;&#1092;&#1080;&#1082;&#1072;&#1094;&#1080;&#1103;%20&#1082;&#1080;&#1089;&#1083;&#1086;&#1088;&#1086;&#1076;&#1089;&#1086;&#1076;&#1077;&#1088;&#1078;&#1072;&#1097;&#1080;&#1093;%20&#1086;&#1088;&#1075;.%20&#1074;&#1077;&#1097;&#1077;&#1089;&#1090;&#1074;/&#1044;&#1072;&#1081;&#1090;&#1077;%20&#1085;&#1072;&#1079;&#1074;&#1072;&#1085;&#1080;&#1077;%20&#1089;&#1086;&#1077;&#1076;&#1080;&#1085;&#1077;&#1085;&#1080;&#1102;%206.swf" TargetMode="External"/><Relationship Id="rId4" Type="http://schemas.openxmlformats.org/officeDocument/2006/relationships/hyperlink" Target="&#1042;&#1099;&#1073;&#1077;&#1088;&#1080;&#1090;&#1077;%20&#1092;&#1086;&#1088;&#1084;&#1091;&#1083;&#1091;%20&#1082;&#1072;&#1088;&#1073;&#1086;&#1085;&#1086;&#1074;&#1086;&#1081;%20&#1082;&#1080;&#1089;&#1083;&#1086;&#1090;&#1099;.swf" TargetMode="External"/><Relationship Id="rId9" Type="http://schemas.openxmlformats.org/officeDocument/2006/relationships/hyperlink" Target="../../../Documents%20and%20Settings/&#1048;&#1088;&#1072;/&#1052;&#1086;&#1080;%20&#1076;&#1086;&#1082;&#1091;&#1084;&#1077;&#1085;&#1090;&#1099;/&#1061;&#1080;&#1084;&#1080;&#1103;%2010%20&#1082;&#1083;&#1072;&#1089;&#1089;/&#1050;&#1080;&#1089;&#1083;&#1086;&#1088;&#1086;&#1076;&#1089;&#1086;&#1076;&#1077;&#1088;&#1078;&#1072;&#1097;&#1080;&#1077;%20&#1086;&#1088;&#1075;&#1072;&#1085;&#1080;&#1095;&#1077;&#1089;&#1082;&#1080;&#1077;%20&#1074;&#1077;&#1097;&#1077;&#1089;&#1090;&#1074;&#1072;/&#1050;&#1083;&#1072;&#1089;&#1089;&#1080;&#1092;&#1080;&#1082;&#1072;&#1094;&#1080;&#1103;%20&#1082;&#1080;&#1089;&#1083;&#1086;&#1088;&#1086;&#1076;&#1089;&#1086;&#1076;&#1077;&#1088;&#1078;&#1072;&#1097;&#1080;&#1093;%20&#1086;&#1088;&#1075;.%20&#1074;&#1077;&#1097;&#1077;&#1089;&#1090;&#1074;/&#1044;&#1072;&#1081;&#1090;&#1077;%20&#1085;&#1072;&#1079;&#1074;&#1072;&#1085;&#1080;&#1077;%20&#1089;&#1086;&#1077;&#1076;&#1080;&#1085;&#1077;&#1085;&#1080;&#1102;%205.swf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625" y="714375"/>
            <a:ext cx="8215313" cy="2428875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800" i="1" dirty="0" smtClean="0">
                <a:solidFill>
                  <a:srgbClr val="0000FF"/>
                </a:solidFill>
                <a:latin typeface="Georgia" pitchFamily="18" charset="0"/>
              </a:rPr>
              <a:t>Кислородсодержащие органические </a:t>
            </a:r>
            <a:br>
              <a:rPr lang="ru-RU" sz="4800" i="1" dirty="0" smtClean="0">
                <a:solidFill>
                  <a:srgbClr val="0000FF"/>
                </a:solidFill>
                <a:latin typeface="Georgia" pitchFamily="18" charset="0"/>
              </a:rPr>
            </a:br>
            <a:r>
              <a:rPr lang="ru-RU" sz="4800" i="1" dirty="0" smtClean="0">
                <a:solidFill>
                  <a:srgbClr val="0000FF"/>
                </a:solidFill>
                <a:latin typeface="Georgia" pitchFamily="18" charset="0"/>
              </a:rPr>
              <a:t>соединения</a:t>
            </a:r>
            <a:endParaRPr lang="ru-RU" sz="4800" i="1" dirty="0">
              <a:solidFill>
                <a:srgbClr val="0000FF"/>
              </a:solidFill>
              <a:latin typeface="Georgia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625" y="3571875"/>
            <a:ext cx="3700463" cy="1128713"/>
          </a:xfrm>
        </p:spPr>
        <p:txBody>
          <a:bodyPr/>
          <a:lstStyle/>
          <a:p>
            <a:pPr marL="36513" algn="ctr">
              <a:spcBef>
                <a:spcPct val="0"/>
              </a:spcBef>
            </a:pPr>
            <a:r>
              <a:rPr lang="ru-RU" sz="3600" b="1" i="1" smtClean="0">
                <a:solidFill>
                  <a:srgbClr val="002060"/>
                </a:solidFill>
                <a:latin typeface="Georgia" pitchFamily="18" charset="0"/>
              </a:rPr>
              <a:t>урок химии  </a:t>
            </a:r>
          </a:p>
          <a:p>
            <a:pPr marL="36513" algn="ctr">
              <a:spcBef>
                <a:spcPct val="0"/>
              </a:spcBef>
            </a:pPr>
            <a:r>
              <a:rPr lang="ru-RU" sz="3600" b="1" i="1" smtClean="0">
                <a:solidFill>
                  <a:srgbClr val="002060"/>
                </a:solidFill>
                <a:latin typeface="Georgia" pitchFamily="18" charset="0"/>
              </a:rPr>
              <a:t>10 класс</a:t>
            </a: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Группа 18"/>
          <p:cNvGrpSpPr>
            <a:grpSpLocks/>
          </p:cNvGrpSpPr>
          <p:nvPr/>
        </p:nvGrpSpPr>
        <p:grpSpPr bwMode="auto">
          <a:xfrm>
            <a:off x="500063" y="4500563"/>
            <a:ext cx="3929062" cy="1608137"/>
            <a:chOff x="500034" y="4500570"/>
            <a:chExt cx="3929092" cy="1607358"/>
          </a:xfrm>
        </p:grpSpPr>
        <p:sp>
          <p:nvSpPr>
            <p:cNvPr id="4" name="Выноска 1 (граница и черта) 3">
              <a:hlinkClick r:id="rId2" action="ppaction://hlinkfile"/>
            </p:cNvPr>
            <p:cNvSpPr/>
            <p:nvPr/>
          </p:nvSpPr>
          <p:spPr>
            <a:xfrm rot="5400000">
              <a:off x="1660902" y="3339705"/>
              <a:ext cx="1607357" cy="3929090"/>
            </a:xfrm>
            <a:prstGeom prst="accentBorderCallout1">
              <a:avLst>
                <a:gd name="adj1" fmla="val 51195"/>
                <a:gd name="adj2" fmla="val -9359"/>
                <a:gd name="adj3" fmla="val 70225"/>
                <a:gd name="adj4" fmla="val -28344"/>
              </a:avLst>
            </a:prstGeom>
            <a:ln w="25400">
              <a:solidFill>
                <a:srgbClr val="0000FF"/>
              </a:solidFill>
            </a:ln>
            <a:effectLst>
              <a:glow rad="101600">
                <a:schemeClr val="accent3">
                  <a:satMod val="175000"/>
                  <a:alpha val="40000"/>
                </a:schemeClr>
              </a:glow>
              <a:outerShdw blurRad="65500" dist="38100" dir="5400000" rotWithShape="0">
                <a:srgbClr val="000000">
                  <a:alpha val="40000"/>
                </a:srgbClr>
              </a:outerShdw>
            </a:effectLst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vert="vert27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24610" name="TextBox 22"/>
            <p:cNvSpPr txBox="1">
              <a:spLocks noChangeArrowheads="1"/>
            </p:cNvSpPr>
            <p:nvPr/>
          </p:nvSpPr>
          <p:spPr bwMode="auto">
            <a:xfrm>
              <a:off x="500034" y="4500570"/>
              <a:ext cx="392909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2400" b="1" i="1" u="sng">
                  <a:solidFill>
                    <a:srgbClr val="0000FF"/>
                  </a:solidFill>
                  <a:latin typeface="Georgia" pitchFamily="18" charset="0"/>
                </a:rPr>
                <a:t>спирты</a:t>
              </a:r>
            </a:p>
          </p:txBody>
        </p:sp>
      </p:grpSp>
      <p:grpSp>
        <p:nvGrpSpPr>
          <p:cNvPr id="20" name="Группа 19"/>
          <p:cNvGrpSpPr>
            <a:grpSpLocks/>
          </p:cNvGrpSpPr>
          <p:nvPr/>
        </p:nvGrpSpPr>
        <p:grpSpPr bwMode="auto">
          <a:xfrm>
            <a:off x="4643438" y="4500563"/>
            <a:ext cx="4000500" cy="1608137"/>
            <a:chOff x="4643438" y="4500570"/>
            <a:chExt cx="4000530" cy="1607356"/>
          </a:xfrm>
        </p:grpSpPr>
        <p:sp>
          <p:nvSpPr>
            <p:cNvPr id="5" name="Выноска 1 (граница и черта) 4"/>
            <p:cNvSpPr/>
            <p:nvPr/>
          </p:nvSpPr>
          <p:spPr>
            <a:xfrm rot="5400000">
              <a:off x="5840026" y="3303985"/>
              <a:ext cx="1607355" cy="4000528"/>
            </a:xfrm>
            <a:prstGeom prst="accentBorderCallout1">
              <a:avLst>
                <a:gd name="adj1" fmla="val 51639"/>
                <a:gd name="adj2" fmla="val -8333"/>
                <a:gd name="adj3" fmla="val 141470"/>
                <a:gd name="adj4" fmla="val -26590"/>
              </a:avLst>
            </a:prstGeom>
            <a:ln w="25400">
              <a:solidFill>
                <a:srgbClr val="0000FF"/>
              </a:solidFill>
            </a:ln>
            <a:effectLst>
              <a:glow rad="101600">
                <a:schemeClr val="accent3">
                  <a:satMod val="175000"/>
                  <a:alpha val="40000"/>
                </a:schemeClr>
              </a:glow>
              <a:outerShdw blurRad="65500" dist="38100" dir="5400000" rotWithShape="0">
                <a:srgbClr val="000000">
                  <a:alpha val="40000"/>
                </a:srgbClr>
              </a:outerShdw>
            </a:effectLst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vert="vert27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24606" name="TextBox 24"/>
            <p:cNvSpPr txBox="1">
              <a:spLocks noChangeArrowheads="1"/>
            </p:cNvSpPr>
            <p:nvPr/>
          </p:nvSpPr>
          <p:spPr bwMode="auto">
            <a:xfrm>
              <a:off x="4643438" y="4500570"/>
              <a:ext cx="400052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2400" b="1" i="1" u="sng">
                  <a:solidFill>
                    <a:srgbClr val="0000FF"/>
                  </a:solidFill>
                  <a:latin typeface="Georgia" pitchFamily="18" charset="0"/>
                </a:rPr>
                <a:t>эфиры</a:t>
              </a:r>
            </a:p>
          </p:txBody>
        </p:sp>
      </p:grpSp>
      <p:grpSp>
        <p:nvGrpSpPr>
          <p:cNvPr id="27" name="Группа 26"/>
          <p:cNvGrpSpPr>
            <a:grpSpLocks/>
          </p:cNvGrpSpPr>
          <p:nvPr/>
        </p:nvGrpSpPr>
        <p:grpSpPr bwMode="auto">
          <a:xfrm>
            <a:off x="4643438" y="2857500"/>
            <a:ext cx="4000500" cy="1301750"/>
            <a:chOff x="4643438" y="2857496"/>
            <a:chExt cx="4000530" cy="1301193"/>
          </a:xfrm>
        </p:grpSpPr>
        <p:sp>
          <p:nvSpPr>
            <p:cNvPr id="6" name="Выноска 1 (граница и черта) 5"/>
            <p:cNvSpPr/>
            <p:nvPr/>
          </p:nvSpPr>
          <p:spPr>
            <a:xfrm>
              <a:off x="4643438" y="2857497"/>
              <a:ext cx="4000530" cy="1301192"/>
            </a:xfrm>
            <a:prstGeom prst="accentBorderCallout1">
              <a:avLst>
                <a:gd name="adj1" fmla="val 49861"/>
                <a:gd name="adj2" fmla="val -1968"/>
                <a:gd name="adj3" fmla="val 50716"/>
                <a:gd name="adj4" fmla="val -10241"/>
              </a:avLst>
            </a:prstGeom>
            <a:ln w="25400">
              <a:solidFill>
                <a:srgbClr val="0000FF"/>
              </a:solidFill>
            </a:ln>
            <a:effectLst>
              <a:glow rad="101600">
                <a:schemeClr val="accent3">
                  <a:satMod val="175000"/>
                  <a:alpha val="40000"/>
                </a:schemeClr>
              </a:glow>
              <a:outerShdw blurRad="65500" dist="38100" dir="5400000" rotWithShape="0">
                <a:srgbClr val="000000">
                  <a:alpha val="40000"/>
                </a:srgbClr>
              </a:outerShdw>
            </a:effectLst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24602" name="TextBox 20"/>
            <p:cNvSpPr txBox="1">
              <a:spLocks noChangeArrowheads="1"/>
            </p:cNvSpPr>
            <p:nvPr/>
          </p:nvSpPr>
          <p:spPr bwMode="auto">
            <a:xfrm>
              <a:off x="4643438" y="2857496"/>
              <a:ext cx="400052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2400" b="1" i="1" u="sng">
                  <a:solidFill>
                    <a:srgbClr val="0000FF"/>
                  </a:solidFill>
                  <a:latin typeface="Georgia" pitchFamily="18" charset="0"/>
                </a:rPr>
                <a:t>кетоны</a:t>
              </a:r>
            </a:p>
          </p:txBody>
        </p:sp>
      </p:grpSp>
      <p:grpSp>
        <p:nvGrpSpPr>
          <p:cNvPr id="28" name="Группа 27"/>
          <p:cNvGrpSpPr>
            <a:grpSpLocks/>
          </p:cNvGrpSpPr>
          <p:nvPr/>
        </p:nvGrpSpPr>
        <p:grpSpPr bwMode="auto">
          <a:xfrm>
            <a:off x="4572000" y="1214438"/>
            <a:ext cx="4071938" cy="1377950"/>
            <a:chOff x="4572000" y="1214421"/>
            <a:chExt cx="4071967" cy="1377733"/>
          </a:xfrm>
        </p:grpSpPr>
        <p:sp>
          <p:nvSpPr>
            <p:cNvPr id="7" name="Выноска 1 (граница и черта) 6">
              <a:hlinkClick r:id="rId3" action="ppaction://hlinkfile"/>
            </p:cNvPr>
            <p:cNvSpPr/>
            <p:nvPr/>
          </p:nvSpPr>
          <p:spPr>
            <a:xfrm rot="16200000" flipV="1">
              <a:off x="5954836" y="-96976"/>
              <a:ext cx="1377733" cy="4000528"/>
            </a:xfrm>
            <a:prstGeom prst="accentBorderCallout1">
              <a:avLst>
                <a:gd name="adj1" fmla="val 50306"/>
                <a:gd name="adj2" fmla="val -8333"/>
                <a:gd name="adj3" fmla="val 144840"/>
                <a:gd name="adj4" fmla="val -23457"/>
              </a:avLst>
            </a:prstGeom>
            <a:ln w="25400">
              <a:solidFill>
                <a:srgbClr val="0000FF"/>
              </a:solidFill>
            </a:ln>
            <a:effectLst>
              <a:glow rad="101600">
                <a:schemeClr val="accent3">
                  <a:satMod val="175000"/>
                  <a:alpha val="40000"/>
                </a:schemeClr>
              </a:glow>
              <a:outerShdw blurRad="65500" dist="38100" dir="5400000" rotWithShape="0">
                <a:srgbClr val="000000">
                  <a:alpha val="40000"/>
                </a:srgbClr>
              </a:outerShdw>
            </a:effectLst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vert="vert27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24598" name="TextBox 11"/>
            <p:cNvSpPr txBox="1">
              <a:spLocks noChangeArrowheads="1"/>
            </p:cNvSpPr>
            <p:nvPr/>
          </p:nvSpPr>
          <p:spPr bwMode="auto">
            <a:xfrm>
              <a:off x="4572000" y="1214422"/>
              <a:ext cx="4071966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2400" b="1" i="1" u="sng">
                  <a:solidFill>
                    <a:srgbClr val="0000FF"/>
                  </a:solidFill>
                  <a:latin typeface="Georgia" pitchFamily="18" charset="0"/>
                </a:rPr>
                <a:t>альдегиды</a:t>
              </a:r>
            </a:p>
          </p:txBody>
        </p:sp>
      </p:grpSp>
      <p:grpSp>
        <p:nvGrpSpPr>
          <p:cNvPr id="29" name="Группа 28"/>
          <p:cNvGrpSpPr>
            <a:grpSpLocks/>
          </p:cNvGrpSpPr>
          <p:nvPr/>
        </p:nvGrpSpPr>
        <p:grpSpPr bwMode="auto">
          <a:xfrm>
            <a:off x="500063" y="1214438"/>
            <a:ext cx="4071937" cy="1377950"/>
            <a:chOff x="500034" y="1214422"/>
            <a:chExt cx="4071966" cy="1377733"/>
          </a:xfrm>
        </p:grpSpPr>
        <p:sp>
          <p:nvSpPr>
            <p:cNvPr id="8" name="Выноска 1 (граница и черта) 7">
              <a:hlinkClick r:id="rId4" action="ppaction://hlinkfile"/>
            </p:cNvPr>
            <p:cNvSpPr/>
            <p:nvPr/>
          </p:nvSpPr>
          <p:spPr>
            <a:xfrm rot="16200000" flipV="1">
              <a:off x="1775714" y="-61256"/>
              <a:ext cx="1377733" cy="3929090"/>
            </a:xfrm>
            <a:prstGeom prst="accentBorderCallout1">
              <a:avLst>
                <a:gd name="adj1" fmla="val 49535"/>
                <a:gd name="adj2" fmla="val -10111"/>
                <a:gd name="adj3" fmla="val 77030"/>
                <a:gd name="adj4" fmla="val -28035"/>
              </a:avLst>
            </a:prstGeom>
            <a:ln w="25400">
              <a:solidFill>
                <a:srgbClr val="0000FF"/>
              </a:solidFill>
            </a:ln>
            <a:effectLst>
              <a:glow rad="101600">
                <a:schemeClr val="accent3">
                  <a:satMod val="175000"/>
                  <a:alpha val="40000"/>
                </a:schemeClr>
              </a:glow>
              <a:outerShdw blurRad="65500" dist="38100" dir="5400000" rotWithShape="0">
                <a:srgbClr val="000000">
                  <a:alpha val="40000"/>
                </a:srgbClr>
              </a:outerShdw>
            </a:effectLst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vert="vert27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b="1" i="1" dirty="0">
                <a:solidFill>
                  <a:srgbClr val="0000FF"/>
                </a:solidFill>
                <a:latin typeface="Georgia" pitchFamily="18" charset="0"/>
              </a:endParaRPr>
            </a:p>
          </p:txBody>
        </p:sp>
        <p:sp>
          <p:nvSpPr>
            <p:cNvPr id="24594" name="TextBox 9"/>
            <p:cNvSpPr txBox="1">
              <a:spLocks noChangeArrowheads="1"/>
            </p:cNvSpPr>
            <p:nvPr/>
          </p:nvSpPr>
          <p:spPr bwMode="auto">
            <a:xfrm>
              <a:off x="500034" y="1214422"/>
              <a:ext cx="4071966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2400" b="1" i="1" u="sng">
                  <a:solidFill>
                    <a:srgbClr val="0000FF"/>
                  </a:solidFill>
                  <a:latin typeface="Georgia" pitchFamily="18" charset="0"/>
                </a:rPr>
                <a:t>карбоновые кислоты</a:t>
              </a:r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5" y="285750"/>
            <a:ext cx="8183563" cy="765175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000" i="1" dirty="0" smtClean="0">
                <a:solidFill>
                  <a:srgbClr val="0000FF"/>
                </a:solidFill>
                <a:latin typeface="Georgia" pitchFamily="18" charset="0"/>
              </a:rPr>
              <a:t>Изомерия и номенклатура</a:t>
            </a:r>
            <a:endParaRPr lang="ru-RU" sz="4000" i="1" dirty="0">
              <a:solidFill>
                <a:srgbClr val="0000FF"/>
              </a:solidFill>
              <a:latin typeface="Georgia" pitchFamily="18" charset="0"/>
            </a:endParaRPr>
          </a:p>
        </p:txBody>
      </p:sp>
      <p:sp>
        <p:nvSpPr>
          <p:cNvPr id="9" name="Скругленный прямоугольник 8">
            <a:hlinkClick r:id="rId5" action="ppaction://hlinkfile"/>
          </p:cNvPr>
          <p:cNvSpPr/>
          <p:nvPr/>
        </p:nvSpPr>
        <p:spPr>
          <a:xfrm>
            <a:off x="500034" y="2857496"/>
            <a:ext cx="3929090" cy="1285884"/>
          </a:xfrm>
          <a:prstGeom prst="roundRect">
            <a:avLst/>
          </a:prstGeom>
          <a:ln w="31750">
            <a:solidFill>
              <a:srgbClr val="0000FF"/>
            </a:solidFill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65500" dist="38100" dir="5400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600" b="1" i="1" baseline="-10000" dirty="0">
                <a:solidFill>
                  <a:srgbClr val="FF0000"/>
                </a:solidFill>
                <a:latin typeface="Georgia" pitchFamily="18" charset="0"/>
              </a:rPr>
              <a:t>изомерия</a:t>
            </a:r>
            <a:endParaRPr lang="ru-RU" sz="6600" b="1" i="1" baseline="-10000" dirty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500063" y="1643063"/>
            <a:ext cx="3929062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ru-RU" b="1" i="1">
                <a:solidFill>
                  <a:srgbClr val="002060"/>
                </a:solidFill>
                <a:latin typeface="Georgia" pitchFamily="18" charset="0"/>
              </a:rPr>
              <a:t>углеродного скелета</a:t>
            </a:r>
          </a:p>
          <a:p>
            <a:pPr marL="342900" indent="-342900">
              <a:buFontTx/>
              <a:buAutoNum type="arabicPeriod"/>
            </a:pPr>
            <a:r>
              <a:rPr lang="ru-RU" b="1" i="1">
                <a:solidFill>
                  <a:srgbClr val="002060"/>
                </a:solidFill>
                <a:latin typeface="Georgia" pitchFamily="18" charset="0"/>
              </a:rPr>
              <a:t>межклассовая </a:t>
            </a:r>
          </a:p>
          <a:p>
            <a:pPr marL="342900" indent="-342900"/>
            <a:r>
              <a:rPr lang="ru-RU" b="1" i="1">
                <a:solidFill>
                  <a:srgbClr val="002060"/>
                </a:solidFill>
                <a:latin typeface="Georgia" pitchFamily="18" charset="0"/>
              </a:rPr>
              <a:t>      (сложные эфиры)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4643438" y="1714500"/>
            <a:ext cx="3929062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ru-RU" b="1" i="1">
                <a:solidFill>
                  <a:srgbClr val="002060"/>
                </a:solidFill>
                <a:latin typeface="Georgia" pitchFamily="18" charset="0"/>
              </a:rPr>
              <a:t>углеродного скелета</a:t>
            </a:r>
          </a:p>
          <a:p>
            <a:pPr marL="342900" indent="-342900">
              <a:buFontTx/>
              <a:buAutoNum type="arabicPeriod"/>
            </a:pPr>
            <a:r>
              <a:rPr lang="ru-RU" b="1" i="1">
                <a:solidFill>
                  <a:srgbClr val="002060"/>
                </a:solidFill>
                <a:latin typeface="Georgia" pitchFamily="18" charset="0"/>
              </a:rPr>
              <a:t>межклассовая </a:t>
            </a:r>
          </a:p>
          <a:p>
            <a:pPr marL="342900" indent="-342900"/>
            <a:r>
              <a:rPr lang="ru-RU" b="1" i="1">
                <a:solidFill>
                  <a:srgbClr val="002060"/>
                </a:solidFill>
                <a:latin typeface="Georgia" pitchFamily="18" charset="0"/>
              </a:rPr>
              <a:t>      (кетоны)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4643438" y="3214688"/>
            <a:ext cx="40005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ru-RU" b="1" i="1">
                <a:solidFill>
                  <a:srgbClr val="002060"/>
                </a:solidFill>
                <a:latin typeface="Georgia" pitchFamily="18" charset="0"/>
              </a:rPr>
              <a:t>углеродного скелета</a:t>
            </a:r>
          </a:p>
          <a:p>
            <a:pPr marL="342900" indent="-342900">
              <a:buFontTx/>
              <a:buAutoNum type="arabicPeriod"/>
            </a:pPr>
            <a:r>
              <a:rPr lang="ru-RU" b="1" i="1">
                <a:solidFill>
                  <a:srgbClr val="002060"/>
                </a:solidFill>
                <a:latin typeface="Georgia" pitchFamily="18" charset="0"/>
              </a:rPr>
              <a:t>положения </a:t>
            </a:r>
            <a:r>
              <a:rPr lang="en-US" b="1" i="1">
                <a:solidFill>
                  <a:srgbClr val="002060"/>
                </a:solidFill>
                <a:latin typeface="Georgia" pitchFamily="18" charset="0"/>
              </a:rPr>
              <a:t>f-</a:t>
            </a:r>
            <a:r>
              <a:rPr lang="ru-RU" b="1" i="1">
                <a:solidFill>
                  <a:srgbClr val="002060"/>
                </a:solidFill>
                <a:latin typeface="Georgia" pitchFamily="18" charset="0"/>
              </a:rPr>
              <a:t>группы (</a:t>
            </a:r>
            <a:r>
              <a:rPr lang="ru-RU" b="1" i="1">
                <a:solidFill>
                  <a:srgbClr val="FF0000"/>
                </a:solidFill>
                <a:latin typeface="Georgia" pitchFamily="18" charset="0"/>
              </a:rPr>
              <a:t>-С</a:t>
            </a:r>
            <a:r>
              <a:rPr lang="ru-RU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=О</a:t>
            </a:r>
            <a:r>
              <a:rPr lang="ru-RU" b="1" i="1">
                <a:solidFill>
                  <a:srgbClr val="002060"/>
                </a:solidFill>
                <a:latin typeface="Georgia" pitchFamily="18" charset="0"/>
              </a:rPr>
              <a:t>)</a:t>
            </a:r>
          </a:p>
          <a:p>
            <a:pPr marL="342900" indent="-342900">
              <a:buFontTx/>
              <a:buAutoNum type="arabicPeriod"/>
            </a:pPr>
            <a:r>
              <a:rPr lang="ru-RU" b="1" i="1">
                <a:solidFill>
                  <a:srgbClr val="002060"/>
                </a:solidFill>
                <a:latin typeface="Georgia" pitchFamily="18" charset="0"/>
              </a:rPr>
              <a:t>межклассовая (альдегиды)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500063" y="4929188"/>
            <a:ext cx="3929062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ru-RU" b="1" i="1">
                <a:solidFill>
                  <a:srgbClr val="002060"/>
                </a:solidFill>
                <a:latin typeface="Georgia" pitchFamily="18" charset="0"/>
              </a:rPr>
              <a:t>углеродного скелета</a:t>
            </a:r>
          </a:p>
          <a:p>
            <a:pPr marL="342900" indent="-342900">
              <a:buFontTx/>
              <a:buAutoNum type="arabicPeriod"/>
            </a:pPr>
            <a:r>
              <a:rPr lang="ru-RU" b="1" i="1">
                <a:solidFill>
                  <a:srgbClr val="002060"/>
                </a:solidFill>
                <a:latin typeface="Georgia" pitchFamily="18" charset="0"/>
              </a:rPr>
              <a:t>положения </a:t>
            </a:r>
            <a:r>
              <a:rPr lang="en-US" b="1" i="1">
                <a:solidFill>
                  <a:srgbClr val="002060"/>
                </a:solidFill>
                <a:latin typeface="Georgia" pitchFamily="18" charset="0"/>
              </a:rPr>
              <a:t>f-</a:t>
            </a:r>
            <a:r>
              <a:rPr lang="ru-RU" b="1" i="1">
                <a:solidFill>
                  <a:srgbClr val="002060"/>
                </a:solidFill>
                <a:latin typeface="Georgia" pitchFamily="18" charset="0"/>
              </a:rPr>
              <a:t>группы (</a:t>
            </a:r>
            <a:r>
              <a:rPr lang="ru-RU" b="1" i="1">
                <a:solidFill>
                  <a:srgbClr val="FF0000"/>
                </a:solidFill>
                <a:latin typeface="Georgia" pitchFamily="18" charset="0"/>
              </a:rPr>
              <a:t>-ОН</a:t>
            </a:r>
            <a:r>
              <a:rPr lang="ru-RU" b="1" i="1">
                <a:solidFill>
                  <a:srgbClr val="002060"/>
                </a:solidFill>
                <a:latin typeface="Georgia" pitchFamily="18" charset="0"/>
              </a:rPr>
              <a:t>)</a:t>
            </a:r>
          </a:p>
          <a:p>
            <a:pPr marL="342900" indent="-342900">
              <a:buFontTx/>
              <a:buAutoNum type="arabicPeriod"/>
            </a:pPr>
            <a:r>
              <a:rPr lang="ru-RU" b="1" i="1">
                <a:solidFill>
                  <a:srgbClr val="002060"/>
                </a:solidFill>
                <a:latin typeface="Georgia" pitchFamily="18" charset="0"/>
              </a:rPr>
              <a:t>межклассовая </a:t>
            </a:r>
          </a:p>
          <a:p>
            <a:pPr marL="342900" indent="-342900"/>
            <a:r>
              <a:rPr lang="ru-RU" b="1" i="1">
                <a:solidFill>
                  <a:srgbClr val="002060"/>
                </a:solidFill>
                <a:latin typeface="Georgia" pitchFamily="18" charset="0"/>
              </a:rPr>
              <a:t>      (простые эфиры)</a:t>
            </a: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4643438" y="5143500"/>
            <a:ext cx="40005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ru-RU" b="1" i="1">
                <a:solidFill>
                  <a:srgbClr val="002060"/>
                </a:solidFill>
                <a:latin typeface="Georgia" pitchFamily="18" charset="0"/>
              </a:rPr>
              <a:t>углеродного скелета</a:t>
            </a:r>
          </a:p>
          <a:p>
            <a:pPr marL="342900" indent="-342900">
              <a:buFontTx/>
              <a:buAutoNum type="arabicPeriod"/>
            </a:pPr>
            <a:r>
              <a:rPr lang="ru-RU" b="1" i="1">
                <a:solidFill>
                  <a:srgbClr val="002060"/>
                </a:solidFill>
                <a:latin typeface="Georgia" pitchFamily="18" charset="0"/>
              </a:rPr>
              <a:t>межклассовая</a:t>
            </a: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500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500063"/>
            <a:ext cx="8183562" cy="1050925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200" i="1" dirty="0" smtClean="0">
                <a:solidFill>
                  <a:srgbClr val="0000FF"/>
                </a:solidFill>
                <a:latin typeface="Georgia" pitchFamily="18" charset="0"/>
              </a:rPr>
              <a:t>Составление формул изомеров. Номенклатура веществ.</a:t>
            </a:r>
            <a:endParaRPr lang="ru-RU" sz="3200" i="1" dirty="0">
              <a:solidFill>
                <a:srgbClr val="0000FF"/>
              </a:solidFill>
              <a:latin typeface="Georgi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0034" y="1643050"/>
            <a:ext cx="8143932" cy="1292662"/>
          </a:xfrm>
          <a:prstGeom prst="rect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u="sng" dirty="0">
                <a:solidFill>
                  <a:srgbClr val="FF0000"/>
                </a:solidFill>
                <a:latin typeface="Georgia" pitchFamily="18" charset="0"/>
              </a:rPr>
              <a:t>Задание:</a:t>
            </a:r>
            <a:r>
              <a:rPr lang="ru-RU" b="1" i="1" dirty="0">
                <a:solidFill>
                  <a:srgbClr val="002060"/>
                </a:solidFill>
                <a:latin typeface="Georgia" pitchFamily="18" charset="0"/>
              </a:rPr>
              <a:t> составьте структурные формулы возможных изомеров для веществ состава    </a:t>
            </a:r>
            <a:r>
              <a:rPr lang="ru-RU" sz="2400" b="1" i="1" dirty="0">
                <a:solidFill>
                  <a:srgbClr val="0000FF"/>
                </a:solidFill>
                <a:latin typeface="Georgia" pitchFamily="18" charset="0"/>
              </a:rPr>
              <a:t>С</a:t>
            </a:r>
            <a:r>
              <a:rPr lang="ru-RU" sz="2400" b="1" i="1" baseline="-10000" dirty="0">
                <a:solidFill>
                  <a:srgbClr val="0000FF"/>
                </a:solidFill>
                <a:latin typeface="Georgia" pitchFamily="18" charset="0"/>
              </a:rPr>
              <a:t>4</a:t>
            </a:r>
            <a:r>
              <a:rPr lang="ru-RU" sz="2400" b="1" i="1" dirty="0">
                <a:solidFill>
                  <a:srgbClr val="0000FF"/>
                </a:solidFill>
                <a:latin typeface="Georgia" pitchFamily="18" charset="0"/>
              </a:rPr>
              <a:t>Н</a:t>
            </a:r>
            <a:r>
              <a:rPr lang="ru-RU" sz="2400" b="1" i="1" baseline="-10000" dirty="0">
                <a:solidFill>
                  <a:srgbClr val="0000FF"/>
                </a:solidFill>
                <a:latin typeface="Georgia" pitchFamily="18" charset="0"/>
              </a:rPr>
              <a:t>10</a:t>
            </a:r>
            <a:r>
              <a:rPr lang="ru-RU" sz="2400" b="1" i="1" dirty="0">
                <a:solidFill>
                  <a:srgbClr val="0000FF"/>
                </a:solidFill>
                <a:latin typeface="Georgia" pitchFamily="18" charset="0"/>
              </a:rPr>
              <a:t>О; С</a:t>
            </a:r>
            <a:r>
              <a:rPr lang="ru-RU" sz="2400" b="1" i="1" baseline="-10000" dirty="0">
                <a:solidFill>
                  <a:srgbClr val="0000FF"/>
                </a:solidFill>
                <a:latin typeface="Georgia" pitchFamily="18" charset="0"/>
              </a:rPr>
              <a:t>4</a:t>
            </a:r>
            <a:r>
              <a:rPr lang="ru-RU" sz="2400" b="1" i="1" dirty="0">
                <a:solidFill>
                  <a:srgbClr val="0000FF"/>
                </a:solidFill>
                <a:latin typeface="Georgia" pitchFamily="18" charset="0"/>
              </a:rPr>
              <a:t>Н</a:t>
            </a:r>
            <a:r>
              <a:rPr lang="ru-RU" sz="2400" b="1" i="1" baseline="-10000" dirty="0">
                <a:solidFill>
                  <a:srgbClr val="0000FF"/>
                </a:solidFill>
                <a:latin typeface="Georgia" pitchFamily="18" charset="0"/>
              </a:rPr>
              <a:t>8</a:t>
            </a:r>
            <a:r>
              <a:rPr lang="ru-RU" sz="2400" b="1" i="1" dirty="0">
                <a:solidFill>
                  <a:srgbClr val="0000FF"/>
                </a:solidFill>
                <a:latin typeface="Georgia" pitchFamily="18" charset="0"/>
              </a:rPr>
              <a:t>О</a:t>
            </a:r>
            <a:r>
              <a:rPr lang="ru-RU" sz="2400" b="1" i="1" baseline="-10000" dirty="0">
                <a:solidFill>
                  <a:srgbClr val="0000FF"/>
                </a:solidFill>
                <a:latin typeface="Georgia" pitchFamily="18" charset="0"/>
              </a:rPr>
              <a:t>2</a:t>
            </a:r>
            <a:r>
              <a:rPr lang="ru-RU" sz="2400" b="1" i="1" dirty="0">
                <a:solidFill>
                  <a:srgbClr val="0000FF"/>
                </a:solidFill>
                <a:latin typeface="Georgia" pitchFamily="18" charset="0"/>
              </a:rPr>
              <a:t>; С</a:t>
            </a:r>
            <a:r>
              <a:rPr lang="ru-RU" sz="2400" b="1" i="1" baseline="-10000" dirty="0">
                <a:solidFill>
                  <a:srgbClr val="0000FF"/>
                </a:solidFill>
                <a:latin typeface="Georgia" pitchFamily="18" charset="0"/>
              </a:rPr>
              <a:t>4</a:t>
            </a:r>
            <a:r>
              <a:rPr lang="ru-RU" sz="2400" b="1" i="1" dirty="0">
                <a:solidFill>
                  <a:srgbClr val="0000FF"/>
                </a:solidFill>
                <a:latin typeface="Georgia" pitchFamily="18" charset="0"/>
              </a:rPr>
              <a:t>Н</a:t>
            </a:r>
            <a:r>
              <a:rPr lang="ru-RU" sz="2400" b="1" i="1" baseline="-10000" dirty="0">
                <a:solidFill>
                  <a:srgbClr val="0000FF"/>
                </a:solidFill>
                <a:latin typeface="Georgia" pitchFamily="18" charset="0"/>
              </a:rPr>
              <a:t>8</a:t>
            </a:r>
            <a:r>
              <a:rPr lang="ru-RU" sz="2400" b="1" i="1" dirty="0">
                <a:solidFill>
                  <a:srgbClr val="0000FF"/>
                </a:solidFill>
                <a:latin typeface="Georgia" pitchFamily="18" charset="0"/>
              </a:rPr>
              <a:t>О</a:t>
            </a:r>
            <a:r>
              <a:rPr lang="ru-RU" b="1" i="1" dirty="0">
                <a:solidFill>
                  <a:srgbClr val="002060"/>
                </a:solidFill>
                <a:latin typeface="Georgia" pitchFamily="18" charset="0"/>
              </a:rPr>
              <a:t>.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solidFill>
                  <a:srgbClr val="002060"/>
                </a:solidFill>
                <a:latin typeface="Georgia" pitchFamily="18" charset="0"/>
              </a:rPr>
              <a:t>К каким классам они принадлежат? Назовите все вещества по систематической номенклатуре.</a:t>
            </a:r>
            <a:endParaRPr lang="ru-RU" b="1" i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57224" y="3071810"/>
            <a:ext cx="1505540" cy="523220"/>
          </a:xfrm>
          <a:prstGeom prst="rect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>
                <a:solidFill>
                  <a:srgbClr val="0000FF"/>
                </a:solidFill>
                <a:latin typeface="Georgia" pitchFamily="18" charset="0"/>
              </a:rPr>
              <a:t>С</a:t>
            </a:r>
            <a:r>
              <a:rPr lang="ru-RU" sz="2800" b="1" i="1" baseline="-10000" dirty="0">
                <a:solidFill>
                  <a:srgbClr val="0000FF"/>
                </a:solidFill>
                <a:latin typeface="Georgia" pitchFamily="18" charset="0"/>
              </a:rPr>
              <a:t>4</a:t>
            </a:r>
            <a:r>
              <a:rPr lang="ru-RU" sz="2800" b="1" i="1" dirty="0">
                <a:solidFill>
                  <a:srgbClr val="0000FF"/>
                </a:solidFill>
                <a:latin typeface="Georgia" pitchFamily="18" charset="0"/>
              </a:rPr>
              <a:t>Н</a:t>
            </a:r>
            <a:r>
              <a:rPr lang="ru-RU" sz="2800" b="1" i="1" baseline="-10000" dirty="0">
                <a:solidFill>
                  <a:srgbClr val="0000FF"/>
                </a:solidFill>
                <a:latin typeface="Georgia" pitchFamily="18" charset="0"/>
              </a:rPr>
              <a:t>10</a:t>
            </a:r>
            <a:r>
              <a:rPr lang="ru-RU" sz="2800" b="1" i="1" dirty="0">
                <a:solidFill>
                  <a:srgbClr val="0000FF"/>
                </a:solidFill>
                <a:latin typeface="Georgia" pitchFamily="18" charset="0"/>
              </a:rPr>
              <a:t>О</a:t>
            </a:r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786182" y="3071810"/>
            <a:ext cx="1532792" cy="523220"/>
          </a:xfrm>
          <a:prstGeom prst="rect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>
                <a:solidFill>
                  <a:srgbClr val="0000FF"/>
                </a:solidFill>
                <a:latin typeface="Georgia" pitchFamily="18" charset="0"/>
              </a:rPr>
              <a:t>С</a:t>
            </a:r>
            <a:r>
              <a:rPr lang="ru-RU" sz="2800" b="1" i="1" baseline="-10000" dirty="0">
                <a:solidFill>
                  <a:srgbClr val="0000FF"/>
                </a:solidFill>
                <a:latin typeface="Georgia" pitchFamily="18" charset="0"/>
              </a:rPr>
              <a:t>4</a:t>
            </a:r>
            <a:r>
              <a:rPr lang="ru-RU" sz="2800" b="1" i="1" dirty="0">
                <a:solidFill>
                  <a:srgbClr val="0000FF"/>
                </a:solidFill>
                <a:latin typeface="Georgia" pitchFamily="18" charset="0"/>
              </a:rPr>
              <a:t>Н</a:t>
            </a:r>
            <a:r>
              <a:rPr lang="ru-RU" sz="2800" b="1" i="1" baseline="-10000" dirty="0">
                <a:solidFill>
                  <a:srgbClr val="0000FF"/>
                </a:solidFill>
                <a:latin typeface="Georgia" pitchFamily="18" charset="0"/>
              </a:rPr>
              <a:t>8</a:t>
            </a:r>
            <a:r>
              <a:rPr lang="ru-RU" sz="2800" b="1" i="1" dirty="0">
                <a:solidFill>
                  <a:srgbClr val="0000FF"/>
                </a:solidFill>
                <a:latin typeface="Georgia" pitchFamily="18" charset="0"/>
              </a:rPr>
              <a:t>О</a:t>
            </a:r>
            <a:r>
              <a:rPr lang="ru-RU" sz="2800" b="1" i="1" baseline="-10000" dirty="0">
                <a:solidFill>
                  <a:srgbClr val="0000FF"/>
                </a:solidFill>
                <a:latin typeface="Georgia" pitchFamily="18" charset="0"/>
              </a:rPr>
              <a:t>2</a:t>
            </a:r>
            <a:endParaRPr lang="ru-RU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858016" y="3071810"/>
            <a:ext cx="1382110" cy="523220"/>
          </a:xfrm>
          <a:prstGeom prst="rect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>
                <a:solidFill>
                  <a:srgbClr val="0000FF"/>
                </a:solidFill>
                <a:latin typeface="Georgia" pitchFamily="18" charset="0"/>
              </a:rPr>
              <a:t>С</a:t>
            </a:r>
            <a:r>
              <a:rPr lang="ru-RU" sz="2800" b="1" i="1" baseline="-10000" dirty="0">
                <a:solidFill>
                  <a:srgbClr val="0000FF"/>
                </a:solidFill>
                <a:latin typeface="Georgia" pitchFamily="18" charset="0"/>
              </a:rPr>
              <a:t>4</a:t>
            </a:r>
            <a:r>
              <a:rPr lang="ru-RU" sz="2800" b="1" i="1" dirty="0">
                <a:solidFill>
                  <a:srgbClr val="0000FF"/>
                </a:solidFill>
                <a:latin typeface="Georgia" pitchFamily="18" charset="0"/>
              </a:rPr>
              <a:t>Н</a:t>
            </a:r>
            <a:r>
              <a:rPr lang="ru-RU" sz="2800" b="1" i="1" baseline="-10000" dirty="0">
                <a:solidFill>
                  <a:srgbClr val="0000FF"/>
                </a:solidFill>
                <a:latin typeface="Georgia" pitchFamily="18" charset="0"/>
              </a:rPr>
              <a:t>8</a:t>
            </a:r>
            <a:r>
              <a:rPr lang="ru-RU" sz="2800" b="1" i="1" dirty="0">
                <a:solidFill>
                  <a:srgbClr val="0000FF"/>
                </a:solidFill>
                <a:latin typeface="Georgia" pitchFamily="18" charset="0"/>
              </a:rPr>
              <a:t>О</a:t>
            </a:r>
            <a:endParaRPr lang="ru-RU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500034" y="4071942"/>
            <a:ext cx="2357454" cy="646331"/>
          </a:xfrm>
          <a:prstGeom prst="rect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i="1" dirty="0">
                <a:solidFill>
                  <a:srgbClr val="7030A0"/>
                </a:solidFill>
                <a:latin typeface="Georgia" pitchFamily="18" charset="0"/>
              </a:rPr>
              <a:t>С</a:t>
            </a:r>
            <a:r>
              <a:rPr lang="en-US" sz="3600" b="1" i="1" baseline="-20000" dirty="0">
                <a:solidFill>
                  <a:srgbClr val="7030A0"/>
                </a:solidFill>
                <a:latin typeface="Georgia" pitchFamily="18" charset="0"/>
              </a:rPr>
              <a:t>n</a:t>
            </a:r>
            <a:r>
              <a:rPr lang="en-US" sz="3600" b="1" i="1" dirty="0">
                <a:solidFill>
                  <a:srgbClr val="7030A0"/>
                </a:solidFill>
                <a:latin typeface="Georgia" pitchFamily="18" charset="0"/>
              </a:rPr>
              <a:t>H</a:t>
            </a:r>
            <a:r>
              <a:rPr lang="en-US" sz="3600" b="1" i="1" baseline="-20000" dirty="0">
                <a:solidFill>
                  <a:srgbClr val="7030A0"/>
                </a:solidFill>
                <a:latin typeface="Georgia" pitchFamily="18" charset="0"/>
              </a:rPr>
              <a:t>2n+2</a:t>
            </a:r>
            <a:r>
              <a:rPr lang="en-US" sz="3600" b="1" i="1" dirty="0">
                <a:solidFill>
                  <a:srgbClr val="7030A0"/>
                </a:solidFill>
                <a:latin typeface="Georgia" pitchFamily="18" charset="0"/>
              </a:rPr>
              <a:t>O</a:t>
            </a:r>
            <a:endParaRPr lang="ru-RU" sz="3600" b="1" i="1" dirty="0">
              <a:solidFill>
                <a:srgbClr val="7030A0"/>
              </a:solidFill>
              <a:latin typeface="Georgia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00430" y="4071942"/>
            <a:ext cx="2143140" cy="646331"/>
          </a:xfrm>
          <a:prstGeom prst="rect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i="1" dirty="0">
                <a:solidFill>
                  <a:srgbClr val="7030A0"/>
                </a:solidFill>
                <a:latin typeface="Georgia" pitchFamily="18" charset="0"/>
              </a:rPr>
              <a:t>С</a:t>
            </a:r>
            <a:r>
              <a:rPr lang="en-US" sz="3600" b="1" i="1" baseline="-20000" dirty="0">
                <a:solidFill>
                  <a:srgbClr val="7030A0"/>
                </a:solidFill>
                <a:latin typeface="Georgia" pitchFamily="18" charset="0"/>
              </a:rPr>
              <a:t>n</a:t>
            </a:r>
            <a:r>
              <a:rPr lang="en-US" sz="3600" b="1" i="1" dirty="0">
                <a:solidFill>
                  <a:srgbClr val="7030A0"/>
                </a:solidFill>
                <a:latin typeface="Georgia" pitchFamily="18" charset="0"/>
              </a:rPr>
              <a:t>H</a:t>
            </a:r>
            <a:r>
              <a:rPr lang="en-US" sz="3600" b="1" i="1" baseline="-20000" dirty="0">
                <a:solidFill>
                  <a:srgbClr val="7030A0"/>
                </a:solidFill>
                <a:latin typeface="Georgia" pitchFamily="18" charset="0"/>
              </a:rPr>
              <a:t>2n</a:t>
            </a:r>
            <a:r>
              <a:rPr lang="en-US" sz="3600" b="1" i="1" dirty="0">
                <a:solidFill>
                  <a:srgbClr val="7030A0"/>
                </a:solidFill>
                <a:latin typeface="Georgia" pitchFamily="18" charset="0"/>
              </a:rPr>
              <a:t>O</a:t>
            </a:r>
            <a:r>
              <a:rPr lang="en-US" sz="3600" b="1" i="1" baseline="-20000" dirty="0">
                <a:solidFill>
                  <a:srgbClr val="7030A0"/>
                </a:solidFill>
                <a:latin typeface="Georgia" pitchFamily="18" charset="0"/>
              </a:rPr>
              <a:t>2</a:t>
            </a:r>
            <a:endParaRPr lang="ru-RU" sz="3600" b="1" i="1" baseline="-20000" dirty="0">
              <a:solidFill>
                <a:srgbClr val="7030A0"/>
              </a:solidFill>
              <a:latin typeface="Georgia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572264" y="4071942"/>
            <a:ext cx="1928826" cy="646331"/>
          </a:xfrm>
          <a:prstGeom prst="rect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i="1" dirty="0">
                <a:solidFill>
                  <a:srgbClr val="7030A0"/>
                </a:solidFill>
                <a:latin typeface="Georgia" pitchFamily="18" charset="0"/>
              </a:rPr>
              <a:t>С</a:t>
            </a:r>
            <a:r>
              <a:rPr lang="en-US" sz="3600" b="1" i="1" baseline="-20000" dirty="0">
                <a:solidFill>
                  <a:srgbClr val="7030A0"/>
                </a:solidFill>
                <a:latin typeface="Georgia" pitchFamily="18" charset="0"/>
              </a:rPr>
              <a:t>n</a:t>
            </a:r>
            <a:r>
              <a:rPr lang="en-US" sz="3600" b="1" i="1" dirty="0">
                <a:solidFill>
                  <a:srgbClr val="7030A0"/>
                </a:solidFill>
                <a:latin typeface="Georgia" pitchFamily="18" charset="0"/>
              </a:rPr>
              <a:t>H</a:t>
            </a:r>
            <a:r>
              <a:rPr lang="en-US" sz="3600" b="1" i="1" baseline="-20000" dirty="0">
                <a:solidFill>
                  <a:srgbClr val="7030A0"/>
                </a:solidFill>
                <a:latin typeface="Georgia" pitchFamily="18" charset="0"/>
              </a:rPr>
              <a:t>2n</a:t>
            </a:r>
            <a:r>
              <a:rPr lang="en-US" sz="3600" b="1" i="1" dirty="0">
                <a:solidFill>
                  <a:srgbClr val="7030A0"/>
                </a:solidFill>
                <a:latin typeface="Georgia" pitchFamily="18" charset="0"/>
              </a:rPr>
              <a:t>O</a:t>
            </a:r>
            <a:endParaRPr lang="ru-RU" sz="3600" b="1" i="1" dirty="0">
              <a:solidFill>
                <a:srgbClr val="7030A0"/>
              </a:solidFill>
              <a:latin typeface="Georgia" pitchFamily="18" charset="0"/>
            </a:endParaRPr>
          </a:p>
        </p:txBody>
      </p:sp>
      <p:sp>
        <p:nvSpPr>
          <p:cNvPr id="10" name="TextBox 9">
            <a:hlinkClick r:id="rId2" action="ppaction://hlinksldjump"/>
          </p:cNvPr>
          <p:cNvSpPr txBox="1"/>
          <p:nvPr/>
        </p:nvSpPr>
        <p:spPr>
          <a:xfrm>
            <a:off x="500034" y="5214950"/>
            <a:ext cx="2357454" cy="646331"/>
          </a:xfrm>
          <a:prstGeom prst="rect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solidFill>
                  <a:srgbClr val="FF0000"/>
                </a:solidFill>
                <a:latin typeface="Georgia" pitchFamily="18" charset="0"/>
              </a:rPr>
              <a:t>спирты и простые эфиры</a:t>
            </a:r>
            <a:endParaRPr lang="ru-RU" b="1" i="1" dirty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11" name="TextBox 10">
            <a:hlinkClick r:id="rId3" action="ppaction://hlinksldjump"/>
          </p:cNvPr>
          <p:cNvSpPr txBox="1"/>
          <p:nvPr/>
        </p:nvSpPr>
        <p:spPr>
          <a:xfrm>
            <a:off x="3071802" y="5214950"/>
            <a:ext cx="3143272" cy="646331"/>
          </a:xfrm>
          <a:prstGeom prst="rect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solidFill>
                  <a:srgbClr val="FF0000"/>
                </a:solidFill>
                <a:latin typeface="Georgia" pitchFamily="18" charset="0"/>
              </a:rPr>
              <a:t>карбоновые кислоты и сложные  эфиры</a:t>
            </a:r>
            <a:endParaRPr lang="ru-RU" b="1" i="1" dirty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12" name="TextBox 11">
            <a:hlinkClick r:id="rId4" action="ppaction://hlinksldjump"/>
          </p:cNvPr>
          <p:cNvSpPr txBox="1"/>
          <p:nvPr/>
        </p:nvSpPr>
        <p:spPr>
          <a:xfrm>
            <a:off x="6357950" y="5214950"/>
            <a:ext cx="2357454" cy="646331"/>
          </a:xfrm>
          <a:prstGeom prst="rect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solidFill>
                  <a:srgbClr val="FF0000"/>
                </a:solidFill>
                <a:latin typeface="Georgia" pitchFamily="18" charset="0"/>
              </a:rPr>
              <a:t>альдегиды и кетоны</a:t>
            </a:r>
            <a:endParaRPr lang="ru-RU" b="1" i="1" dirty="0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13" name="Дуга 12"/>
          <p:cNvSpPr/>
          <p:nvPr/>
        </p:nvSpPr>
        <p:spPr>
          <a:xfrm>
            <a:off x="1285875" y="3500438"/>
            <a:ext cx="428625" cy="1071562"/>
          </a:xfrm>
          <a:prstGeom prst="arc">
            <a:avLst>
              <a:gd name="adj1" fmla="val 17106264"/>
              <a:gd name="adj2" fmla="val 0"/>
            </a:avLst>
          </a:prstGeom>
          <a:ln w="381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Дуга 13"/>
          <p:cNvSpPr/>
          <p:nvPr/>
        </p:nvSpPr>
        <p:spPr>
          <a:xfrm>
            <a:off x="1428750" y="4643438"/>
            <a:ext cx="428625" cy="1071562"/>
          </a:xfrm>
          <a:prstGeom prst="arc">
            <a:avLst>
              <a:gd name="adj1" fmla="val 17106264"/>
              <a:gd name="adj2" fmla="val 0"/>
            </a:avLst>
          </a:prstGeom>
          <a:ln w="381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Дуга 14"/>
          <p:cNvSpPr/>
          <p:nvPr/>
        </p:nvSpPr>
        <p:spPr>
          <a:xfrm>
            <a:off x="4286250" y="4643438"/>
            <a:ext cx="428625" cy="1071562"/>
          </a:xfrm>
          <a:prstGeom prst="arc">
            <a:avLst>
              <a:gd name="adj1" fmla="val 17106264"/>
              <a:gd name="adj2" fmla="val 0"/>
            </a:avLst>
          </a:prstGeom>
          <a:ln w="381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Дуга 15"/>
          <p:cNvSpPr/>
          <p:nvPr/>
        </p:nvSpPr>
        <p:spPr>
          <a:xfrm>
            <a:off x="7286625" y="4643438"/>
            <a:ext cx="428625" cy="1071562"/>
          </a:xfrm>
          <a:prstGeom prst="arc">
            <a:avLst>
              <a:gd name="adj1" fmla="val 17106264"/>
              <a:gd name="adj2" fmla="val 0"/>
            </a:avLst>
          </a:prstGeom>
          <a:ln w="381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" name="Дуга 16"/>
          <p:cNvSpPr/>
          <p:nvPr/>
        </p:nvSpPr>
        <p:spPr>
          <a:xfrm>
            <a:off x="4143375" y="3500438"/>
            <a:ext cx="428625" cy="1071562"/>
          </a:xfrm>
          <a:prstGeom prst="arc">
            <a:avLst>
              <a:gd name="adj1" fmla="val 17106264"/>
              <a:gd name="adj2" fmla="val 0"/>
            </a:avLst>
          </a:prstGeom>
          <a:ln w="381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" name="Дуга 17"/>
          <p:cNvSpPr/>
          <p:nvPr/>
        </p:nvSpPr>
        <p:spPr>
          <a:xfrm>
            <a:off x="7215188" y="3500438"/>
            <a:ext cx="428625" cy="1071562"/>
          </a:xfrm>
          <a:prstGeom prst="arc">
            <a:avLst>
              <a:gd name="adj1" fmla="val 17106264"/>
              <a:gd name="adj2" fmla="val 0"/>
            </a:avLst>
          </a:prstGeom>
          <a:ln w="381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Изомерия углеродного скелета в молекулах одноатомных спиртов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596" y="571480"/>
            <a:ext cx="3929090" cy="1714512"/>
          </a:xfrm>
          <a:prstGeom prst="rect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</p:pic>
      <p:sp>
        <p:nvSpPr>
          <p:cNvPr id="3" name="TextBox 2"/>
          <p:cNvSpPr txBox="1"/>
          <p:nvPr/>
        </p:nvSpPr>
        <p:spPr>
          <a:xfrm>
            <a:off x="428596" y="2571744"/>
            <a:ext cx="3929090" cy="2554545"/>
          </a:xfrm>
          <a:prstGeom prst="rect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atin typeface="Georgia" pitchFamily="18" charset="0"/>
              </a:rPr>
              <a:t>       СН</a:t>
            </a:r>
            <a:r>
              <a:rPr lang="ru-RU" sz="2000" b="1" baseline="-10000" dirty="0">
                <a:latin typeface="Georgia" pitchFamily="18" charset="0"/>
              </a:rPr>
              <a:t>3</a:t>
            </a:r>
            <a:r>
              <a:rPr lang="ru-RU" sz="2000" b="1" dirty="0">
                <a:latin typeface="Georgia" pitchFamily="18" charset="0"/>
              </a:rPr>
              <a:t> – СН</a:t>
            </a:r>
            <a:r>
              <a:rPr lang="ru-RU" sz="2000" b="1" baseline="-10000" dirty="0">
                <a:latin typeface="Georgia" pitchFamily="18" charset="0"/>
              </a:rPr>
              <a:t>2</a:t>
            </a:r>
            <a:r>
              <a:rPr lang="ru-RU" sz="2000" b="1" dirty="0">
                <a:latin typeface="Georgia" pitchFamily="18" charset="0"/>
              </a:rPr>
              <a:t> – СН – СН</a:t>
            </a:r>
            <a:r>
              <a:rPr lang="ru-RU" sz="2000" b="1" baseline="-10000" dirty="0">
                <a:latin typeface="Georgia" pitchFamily="18" charset="0"/>
              </a:rPr>
              <a:t>3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atin typeface="Georgia" pitchFamily="18" charset="0"/>
              </a:rPr>
              <a:t>                                 </a:t>
            </a:r>
            <a:r>
              <a:rPr lang="en-US" sz="2000" b="1" dirty="0">
                <a:latin typeface="Georgia" pitchFamily="18" charset="0"/>
              </a:rPr>
              <a:t>|</a:t>
            </a:r>
            <a:endParaRPr lang="ru-RU" sz="2000" b="1" dirty="0">
              <a:latin typeface="Georgia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atin typeface="Georgia" pitchFamily="18" charset="0"/>
              </a:rPr>
              <a:t>                                ОН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atin typeface="Georgia" pitchFamily="18" charset="0"/>
              </a:rPr>
              <a:t>                         СН</a:t>
            </a:r>
            <a:r>
              <a:rPr lang="ru-RU" sz="2000" b="1" baseline="-10000" dirty="0">
                <a:latin typeface="Georgia" pitchFamily="18" charset="0"/>
              </a:rPr>
              <a:t>3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atin typeface="Georgia" pitchFamily="18" charset="0"/>
              </a:rPr>
              <a:t>                          </a:t>
            </a:r>
            <a:r>
              <a:rPr lang="en-US" sz="2000" b="1" dirty="0">
                <a:latin typeface="Georgia" pitchFamily="18" charset="0"/>
              </a:rPr>
              <a:t>|</a:t>
            </a:r>
            <a:endParaRPr lang="ru-RU" sz="2000" b="1" dirty="0">
              <a:latin typeface="Georgia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atin typeface="Georgia" pitchFamily="18" charset="0"/>
              </a:rPr>
              <a:t>             СН</a:t>
            </a:r>
            <a:r>
              <a:rPr lang="ru-RU" sz="2000" b="1" baseline="-10000" dirty="0">
                <a:latin typeface="Georgia" pitchFamily="18" charset="0"/>
              </a:rPr>
              <a:t>3</a:t>
            </a:r>
            <a:r>
              <a:rPr lang="ru-RU" sz="2000" b="1" dirty="0">
                <a:latin typeface="Georgia" pitchFamily="18" charset="0"/>
              </a:rPr>
              <a:t> – С – СН</a:t>
            </a:r>
            <a:r>
              <a:rPr lang="ru-RU" sz="2000" b="1" baseline="-10000" dirty="0">
                <a:latin typeface="Georgia" pitchFamily="18" charset="0"/>
              </a:rPr>
              <a:t>3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atin typeface="Georgia" pitchFamily="18" charset="0"/>
              </a:rPr>
              <a:t>                          </a:t>
            </a:r>
            <a:r>
              <a:rPr lang="en-US" sz="2000" b="1" dirty="0">
                <a:latin typeface="Georgia" pitchFamily="18" charset="0"/>
              </a:rPr>
              <a:t>|</a:t>
            </a:r>
            <a:endParaRPr lang="ru-RU" sz="2000" b="1" dirty="0">
              <a:latin typeface="Georgia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atin typeface="Georgia" pitchFamily="18" charset="0"/>
              </a:rPr>
              <a:t>                         ОН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28596" y="5357826"/>
            <a:ext cx="3929090" cy="913070"/>
          </a:xfrm>
          <a:prstGeom prst="rect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atin typeface="Georgia" pitchFamily="18" charset="0"/>
              </a:rPr>
              <a:t>СН</a:t>
            </a:r>
            <a:r>
              <a:rPr lang="ru-RU" sz="2000" b="1" baseline="-10000" dirty="0">
                <a:latin typeface="Georgia" pitchFamily="18" charset="0"/>
              </a:rPr>
              <a:t>3</a:t>
            </a:r>
            <a:r>
              <a:rPr lang="ru-RU" sz="2000" b="1" dirty="0">
                <a:latin typeface="Georgia" pitchFamily="18" charset="0"/>
              </a:rPr>
              <a:t> – О – СН</a:t>
            </a:r>
            <a:r>
              <a:rPr lang="ru-RU" sz="2000" b="1" baseline="-10000" dirty="0">
                <a:latin typeface="Georgia" pitchFamily="18" charset="0"/>
              </a:rPr>
              <a:t>2</a:t>
            </a:r>
            <a:r>
              <a:rPr lang="ru-RU" sz="2000" b="1" dirty="0">
                <a:latin typeface="Georgia" pitchFamily="18" charset="0"/>
              </a:rPr>
              <a:t> – СН</a:t>
            </a:r>
            <a:r>
              <a:rPr lang="ru-RU" sz="2000" b="1" baseline="-10000" dirty="0">
                <a:latin typeface="Georgia" pitchFamily="18" charset="0"/>
              </a:rPr>
              <a:t>2</a:t>
            </a:r>
            <a:r>
              <a:rPr lang="ru-RU" sz="2000" b="1" dirty="0">
                <a:latin typeface="Georgia" pitchFamily="18" charset="0"/>
              </a:rPr>
              <a:t> – СН</a:t>
            </a:r>
            <a:r>
              <a:rPr lang="ru-RU" sz="2000" b="1" baseline="-10000" dirty="0">
                <a:latin typeface="Georgia" pitchFamily="18" charset="0"/>
              </a:rPr>
              <a:t>3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baseline="-10000" dirty="0">
              <a:latin typeface="Georgia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atin typeface="Georgia" pitchFamily="18" charset="0"/>
              </a:rPr>
              <a:t>СН</a:t>
            </a:r>
            <a:r>
              <a:rPr lang="ru-RU" sz="2000" b="1" baseline="-10000" dirty="0">
                <a:latin typeface="Georgia" pitchFamily="18" charset="0"/>
              </a:rPr>
              <a:t>3</a:t>
            </a:r>
            <a:r>
              <a:rPr lang="ru-RU" sz="2000" b="1" dirty="0">
                <a:latin typeface="Georgia" pitchFamily="18" charset="0"/>
              </a:rPr>
              <a:t> – СН</a:t>
            </a:r>
            <a:r>
              <a:rPr lang="ru-RU" sz="2000" b="1" baseline="-10000" dirty="0">
                <a:latin typeface="Georgia" pitchFamily="18" charset="0"/>
              </a:rPr>
              <a:t>2</a:t>
            </a:r>
            <a:r>
              <a:rPr lang="ru-RU" sz="2000" b="1" dirty="0">
                <a:latin typeface="Georgia" pitchFamily="18" charset="0"/>
              </a:rPr>
              <a:t> – О – СН</a:t>
            </a:r>
            <a:r>
              <a:rPr lang="ru-RU" sz="2000" b="1" baseline="-10000" dirty="0">
                <a:latin typeface="Georgia" pitchFamily="18" charset="0"/>
              </a:rPr>
              <a:t>2</a:t>
            </a:r>
            <a:r>
              <a:rPr lang="ru-RU" sz="2000" b="1" dirty="0">
                <a:latin typeface="Georgia" pitchFamily="18" charset="0"/>
              </a:rPr>
              <a:t> – СН</a:t>
            </a:r>
            <a:r>
              <a:rPr lang="ru-RU" sz="2000" b="1" baseline="-10000" dirty="0">
                <a:latin typeface="Georgia" pitchFamily="18" charset="0"/>
              </a:rPr>
              <a:t>3</a:t>
            </a:r>
            <a:r>
              <a:rPr lang="ru-RU" sz="2000" b="1" dirty="0">
                <a:latin typeface="Georgia" pitchFamily="18" charset="0"/>
              </a:rPr>
              <a:t> </a:t>
            </a:r>
            <a:endParaRPr lang="ru-RU" sz="2000" b="1" dirty="0">
              <a:latin typeface="Georgia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572000" y="571500"/>
            <a:ext cx="37147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 i="1">
                <a:solidFill>
                  <a:srgbClr val="0000FF"/>
                </a:solidFill>
                <a:latin typeface="Georgia" pitchFamily="18" charset="0"/>
              </a:rPr>
              <a:t>бутанол-1</a:t>
            </a:r>
          </a:p>
          <a:p>
            <a:pPr algn="ctr"/>
            <a:endParaRPr lang="ru-RU" sz="2400" b="1" i="1">
              <a:solidFill>
                <a:srgbClr val="0000FF"/>
              </a:solidFill>
              <a:latin typeface="Georgia" pitchFamily="18" charset="0"/>
            </a:endParaRPr>
          </a:p>
          <a:p>
            <a:pPr algn="ctr"/>
            <a:r>
              <a:rPr lang="ru-RU" sz="2400" b="1" i="1">
                <a:solidFill>
                  <a:srgbClr val="0000FF"/>
                </a:solidFill>
                <a:latin typeface="Georgia" pitchFamily="18" charset="0"/>
              </a:rPr>
              <a:t>2-метилпропанол-1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572000" y="2500313"/>
            <a:ext cx="4214813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 i="1">
                <a:solidFill>
                  <a:srgbClr val="0000FF"/>
                </a:solidFill>
                <a:latin typeface="Georgia" pitchFamily="18" charset="0"/>
              </a:rPr>
              <a:t>бутанол-2</a:t>
            </a:r>
          </a:p>
          <a:p>
            <a:pPr algn="ctr"/>
            <a:endParaRPr lang="ru-RU" sz="2400" b="1" i="1">
              <a:solidFill>
                <a:srgbClr val="0000FF"/>
              </a:solidFill>
              <a:latin typeface="Georgia" pitchFamily="18" charset="0"/>
            </a:endParaRPr>
          </a:p>
          <a:p>
            <a:pPr algn="ctr"/>
            <a:endParaRPr lang="ru-RU" sz="2400" b="1" i="1">
              <a:solidFill>
                <a:srgbClr val="0000FF"/>
              </a:solidFill>
              <a:latin typeface="Georgia" pitchFamily="18" charset="0"/>
            </a:endParaRPr>
          </a:p>
          <a:p>
            <a:pPr algn="ctr"/>
            <a:endParaRPr lang="ru-RU" sz="2400" b="1" i="1">
              <a:solidFill>
                <a:srgbClr val="0000FF"/>
              </a:solidFill>
              <a:latin typeface="Georgia" pitchFamily="18" charset="0"/>
            </a:endParaRPr>
          </a:p>
          <a:p>
            <a:pPr algn="ctr"/>
            <a:endParaRPr lang="ru-RU" sz="2400" b="1" i="1">
              <a:solidFill>
                <a:srgbClr val="0000FF"/>
              </a:solidFill>
              <a:latin typeface="Georgia" pitchFamily="18" charset="0"/>
            </a:endParaRPr>
          </a:p>
          <a:p>
            <a:pPr algn="ctr"/>
            <a:r>
              <a:rPr lang="ru-RU" sz="2400" b="1" i="1">
                <a:solidFill>
                  <a:srgbClr val="0000FF"/>
                </a:solidFill>
                <a:latin typeface="Georgia" pitchFamily="18" charset="0"/>
              </a:rPr>
              <a:t>2-метилпропанол-2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429125" y="5286375"/>
            <a:ext cx="442912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 i="1">
                <a:solidFill>
                  <a:srgbClr val="0000FF"/>
                </a:solidFill>
                <a:latin typeface="Georgia" pitchFamily="18" charset="0"/>
              </a:rPr>
              <a:t>метилпропиловый эфир</a:t>
            </a:r>
          </a:p>
          <a:p>
            <a:pPr algn="ctr"/>
            <a:endParaRPr lang="ru-RU" sz="1200" b="1" i="1">
              <a:solidFill>
                <a:srgbClr val="0000FF"/>
              </a:solidFill>
              <a:latin typeface="Georgia" pitchFamily="18" charset="0"/>
            </a:endParaRPr>
          </a:p>
          <a:p>
            <a:pPr algn="ctr"/>
            <a:r>
              <a:rPr lang="ru-RU" sz="2400" b="1" i="1">
                <a:solidFill>
                  <a:srgbClr val="0000FF"/>
                </a:solidFill>
                <a:latin typeface="Georgia" pitchFamily="18" charset="0"/>
              </a:rPr>
              <a:t>диэтиловый эфир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643188" y="1000125"/>
            <a:ext cx="17145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b="1" i="1">
                <a:solidFill>
                  <a:srgbClr val="FF0000"/>
                </a:solidFill>
                <a:latin typeface="Georgia" pitchFamily="18" charset="0"/>
              </a:rPr>
              <a:t>I </a:t>
            </a:r>
            <a:r>
              <a:rPr lang="ru-RU" b="1" i="1">
                <a:solidFill>
                  <a:srgbClr val="FF0000"/>
                </a:solidFill>
                <a:latin typeface="Georgia" pitchFamily="18" charset="0"/>
              </a:rPr>
              <a:t>спирты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857500" y="2928938"/>
            <a:ext cx="15001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b="1" i="1">
                <a:solidFill>
                  <a:srgbClr val="FF0000"/>
                </a:solidFill>
                <a:latin typeface="Georgia" pitchFamily="18" charset="0"/>
              </a:rPr>
              <a:t>II</a:t>
            </a:r>
            <a:r>
              <a:rPr lang="ru-RU" b="1" i="1">
                <a:solidFill>
                  <a:srgbClr val="FF0000"/>
                </a:solidFill>
                <a:latin typeface="Georgia" pitchFamily="18" charset="0"/>
              </a:rPr>
              <a:t> спирт</a:t>
            </a:r>
            <a:r>
              <a:rPr lang="en-US" b="1" i="1">
                <a:solidFill>
                  <a:srgbClr val="FF0000"/>
                </a:solidFill>
                <a:latin typeface="Georgia" pitchFamily="18" charset="0"/>
              </a:rPr>
              <a:t> </a:t>
            </a:r>
            <a:endParaRPr lang="ru-RU" b="1" i="1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857500" y="4714875"/>
            <a:ext cx="15001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b="1" i="1">
                <a:solidFill>
                  <a:srgbClr val="FF0000"/>
                </a:solidFill>
                <a:latin typeface="Georgia" pitchFamily="18" charset="0"/>
              </a:rPr>
              <a:t>III</a:t>
            </a:r>
            <a:r>
              <a:rPr lang="ru-RU" b="1" i="1">
                <a:solidFill>
                  <a:srgbClr val="FF0000"/>
                </a:solidFill>
                <a:latin typeface="Georgia" pitchFamily="18" charset="0"/>
              </a:rPr>
              <a:t> спирт</a:t>
            </a:r>
            <a:r>
              <a:rPr lang="en-US" b="1" i="1">
                <a:solidFill>
                  <a:srgbClr val="FF0000"/>
                </a:solidFill>
                <a:latin typeface="Georgia" pitchFamily="18" charset="0"/>
              </a:rPr>
              <a:t> </a:t>
            </a:r>
            <a:endParaRPr lang="ru-RU" b="1" i="1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12" name="Управляющая кнопка: назад 11">
            <a:hlinkClick r:id="" action="ppaction://hlinkshowjump?jump=previousslide" highlightClick="1"/>
          </p:cNvPr>
          <p:cNvSpPr/>
          <p:nvPr/>
        </p:nvSpPr>
        <p:spPr>
          <a:xfrm>
            <a:off x="8429652" y="6215082"/>
            <a:ext cx="714348" cy="642918"/>
          </a:xfrm>
          <a:prstGeom prst="actionButtonBackPrevious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>
            <a:grpSpLocks/>
          </p:cNvGrpSpPr>
          <p:nvPr/>
        </p:nvGrpSpPr>
        <p:grpSpPr bwMode="auto">
          <a:xfrm>
            <a:off x="857250" y="428625"/>
            <a:ext cx="3911600" cy="1238250"/>
            <a:chOff x="785786" y="1357298"/>
            <a:chExt cx="2519068" cy="1237600"/>
          </a:xfrm>
        </p:grpSpPr>
        <p:sp>
          <p:nvSpPr>
            <p:cNvPr id="4" name="TextBox 3"/>
            <p:cNvSpPr txBox="1"/>
            <p:nvPr/>
          </p:nvSpPr>
          <p:spPr>
            <a:xfrm>
              <a:off x="2396168" y="1428736"/>
              <a:ext cx="468446" cy="707886"/>
            </a:xfrm>
            <a:prstGeom prst="rect">
              <a:avLst/>
            </a:prstGeom>
            <a:noFill/>
            <a:scene3d>
              <a:camera prst="orthographicFront">
                <a:rot lat="20731345" lon="930247" rev="2761968"/>
              </a:camera>
              <a:lightRig rig="threePt" dir="t"/>
            </a:scene3d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4000" b="1" dirty="0">
                  <a:latin typeface="Georgia" pitchFamily="18" charset="0"/>
                  <a:cs typeface="Times New Roman"/>
                </a:rPr>
                <a:t>=</a:t>
              </a:r>
              <a:endParaRPr lang="ru-RU" sz="4000" b="1" dirty="0">
                <a:latin typeface="Georgia" pitchFamily="18" charset="0"/>
                <a:cs typeface="+mn-cs"/>
              </a:endParaRPr>
            </a:p>
          </p:txBody>
        </p:sp>
        <p:grpSp>
          <p:nvGrpSpPr>
            <p:cNvPr id="28702" name="Группа 55"/>
            <p:cNvGrpSpPr>
              <a:grpSpLocks/>
            </p:cNvGrpSpPr>
            <p:nvPr/>
          </p:nvGrpSpPr>
          <p:grpSpPr bwMode="auto">
            <a:xfrm>
              <a:off x="785786" y="1357298"/>
              <a:ext cx="2519068" cy="1237600"/>
              <a:chOff x="571472" y="1357298"/>
              <a:chExt cx="2519068" cy="1237600"/>
            </a:xfrm>
          </p:grpSpPr>
          <p:sp>
            <p:nvSpPr>
              <p:cNvPr id="6" name="TextBox 5"/>
              <p:cNvSpPr txBox="1"/>
              <p:nvPr/>
            </p:nvSpPr>
            <p:spPr>
              <a:xfrm>
                <a:off x="571472" y="1857364"/>
                <a:ext cx="1840437" cy="400110"/>
              </a:xfrm>
              <a:prstGeom prst="rect">
                <a:avLst/>
              </a:prstGeom>
              <a:noFill/>
              <a:scene3d>
                <a:camera prst="orthographicFront">
                  <a:rot lat="0" lon="21599994" rev="21599994"/>
                </a:camera>
                <a:lightRig rig="threePt" dir="t"/>
              </a:scene3d>
            </p:spPr>
            <p:txBody>
              <a:bodyPr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2000" b="1" dirty="0">
                    <a:latin typeface="Georgia" pitchFamily="18" charset="0"/>
                    <a:cs typeface="+mn-cs"/>
                  </a:rPr>
                  <a:t>СН</a:t>
                </a:r>
                <a:r>
                  <a:rPr lang="ru-RU" sz="2000" b="1" baseline="-10000" dirty="0">
                    <a:latin typeface="Georgia" pitchFamily="18" charset="0"/>
                    <a:cs typeface="+mn-cs"/>
                  </a:rPr>
                  <a:t>3</a:t>
                </a:r>
                <a:r>
                  <a:rPr lang="ru-RU" sz="2000" b="1" dirty="0">
                    <a:latin typeface="Georgia" pitchFamily="18" charset="0"/>
                    <a:cs typeface="+mn-cs"/>
                  </a:rPr>
                  <a:t> – СН</a:t>
                </a:r>
                <a:r>
                  <a:rPr lang="ru-RU" sz="2000" b="1" baseline="-10000" dirty="0">
                    <a:latin typeface="Georgia" pitchFamily="18" charset="0"/>
                    <a:cs typeface="+mn-cs"/>
                  </a:rPr>
                  <a:t>2</a:t>
                </a:r>
                <a:r>
                  <a:rPr lang="ru-RU" sz="2000" b="1" dirty="0">
                    <a:latin typeface="Georgia" pitchFamily="18" charset="0"/>
                    <a:cs typeface="+mn-cs"/>
                  </a:rPr>
                  <a:t> – СН</a:t>
                </a:r>
                <a:r>
                  <a:rPr lang="ru-RU" sz="2000" b="1" baseline="-10000" dirty="0">
                    <a:latin typeface="Georgia" pitchFamily="18" charset="0"/>
                    <a:cs typeface="+mn-cs"/>
                  </a:rPr>
                  <a:t>2</a:t>
                </a:r>
                <a:r>
                  <a:rPr lang="en-US" sz="2000" b="1" dirty="0">
                    <a:latin typeface="Georgia" pitchFamily="18" charset="0"/>
                    <a:cs typeface="+mn-cs"/>
                  </a:rPr>
                  <a:t> – C </a:t>
                </a:r>
                <a:endParaRPr lang="ru-RU" sz="2000" b="1" dirty="0">
                  <a:latin typeface="Georgia" pitchFamily="18" charset="0"/>
                  <a:cs typeface="+mn-cs"/>
                </a:endParaRPr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2304722" y="2071678"/>
                <a:ext cx="785818" cy="523220"/>
              </a:xfrm>
              <a:prstGeom prst="rect">
                <a:avLst/>
              </a:prstGeom>
              <a:noFill/>
              <a:scene3d>
                <a:camera prst="orthographicFront">
                  <a:rot lat="0" lon="0" rev="19799999"/>
                </a:camera>
                <a:lightRig rig="threePt" dir="t"/>
              </a:scene3d>
            </p:spPr>
            <p:txBody>
              <a:bodyPr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2800" b="1" dirty="0">
                    <a:latin typeface="Georgia" pitchFamily="18" charset="0"/>
                    <a:cs typeface="+mn-cs"/>
                  </a:rPr>
                  <a:t>—</a:t>
                </a:r>
                <a:endParaRPr lang="ru-RU" sz="2800" b="1" dirty="0">
                  <a:latin typeface="Georgia" pitchFamily="18" charset="0"/>
                  <a:cs typeface="+mn-cs"/>
                </a:endParaRPr>
              </a:p>
            </p:txBody>
          </p:sp>
          <p:sp>
            <p:nvSpPr>
              <p:cNvPr id="28705" name="TextBox 7"/>
              <p:cNvSpPr txBox="1">
                <a:spLocks noChangeArrowheads="1"/>
              </p:cNvSpPr>
              <p:nvPr/>
            </p:nvSpPr>
            <p:spPr bwMode="auto">
              <a:xfrm>
                <a:off x="2365898" y="1357298"/>
                <a:ext cx="327912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000" b="1">
                    <a:latin typeface="Georgia" pitchFamily="18" charset="0"/>
                  </a:rPr>
                  <a:t> O</a:t>
                </a:r>
                <a:endParaRPr lang="ru-RU" sz="2000" b="1">
                  <a:latin typeface="Georgia" pitchFamily="18" charset="0"/>
                </a:endParaRPr>
              </a:p>
            </p:txBody>
          </p:sp>
          <p:sp>
            <p:nvSpPr>
              <p:cNvPr id="28706" name="TextBox 8"/>
              <p:cNvSpPr txBox="1">
                <a:spLocks noChangeArrowheads="1"/>
              </p:cNvSpPr>
              <p:nvPr/>
            </p:nvSpPr>
            <p:spPr bwMode="auto">
              <a:xfrm>
                <a:off x="2492101" y="2143116"/>
                <a:ext cx="515291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000" b="1">
                    <a:latin typeface="Georgia" pitchFamily="18" charset="0"/>
                  </a:rPr>
                  <a:t> OH</a:t>
                </a:r>
                <a:endParaRPr lang="ru-RU" sz="2000" b="1">
                  <a:latin typeface="Georgia" pitchFamily="18" charset="0"/>
                </a:endParaRPr>
              </a:p>
            </p:txBody>
          </p:sp>
        </p:grpSp>
      </p:grpSp>
      <p:grpSp>
        <p:nvGrpSpPr>
          <p:cNvPr id="25" name="Группа 24"/>
          <p:cNvGrpSpPr>
            <a:grpSpLocks/>
          </p:cNvGrpSpPr>
          <p:nvPr/>
        </p:nvGrpSpPr>
        <p:grpSpPr bwMode="auto">
          <a:xfrm>
            <a:off x="1357313" y="1857375"/>
            <a:ext cx="2935287" cy="1535113"/>
            <a:chOff x="571472" y="2071678"/>
            <a:chExt cx="2934565" cy="1534364"/>
          </a:xfrm>
        </p:grpSpPr>
        <p:grpSp>
          <p:nvGrpSpPr>
            <p:cNvPr id="28693" name="Группа 16"/>
            <p:cNvGrpSpPr>
              <a:grpSpLocks/>
            </p:cNvGrpSpPr>
            <p:nvPr/>
          </p:nvGrpSpPr>
          <p:grpSpPr bwMode="auto">
            <a:xfrm>
              <a:off x="571472" y="2071678"/>
              <a:ext cx="2934565" cy="1237600"/>
              <a:chOff x="785786" y="1357298"/>
              <a:chExt cx="1890059" cy="1237600"/>
            </a:xfrm>
          </p:grpSpPr>
          <p:sp>
            <p:nvSpPr>
              <p:cNvPr id="18" name="TextBox 17"/>
              <p:cNvSpPr txBox="1"/>
              <p:nvPr/>
            </p:nvSpPr>
            <p:spPr>
              <a:xfrm>
                <a:off x="1798006" y="1428736"/>
                <a:ext cx="468446" cy="707886"/>
              </a:xfrm>
              <a:prstGeom prst="rect">
                <a:avLst/>
              </a:prstGeom>
              <a:noFill/>
              <a:scene3d>
                <a:camera prst="orthographicFront">
                  <a:rot lat="20731345" lon="930247" rev="2761968"/>
                </a:camera>
                <a:lightRig rig="threePt" dir="t"/>
              </a:scene3d>
            </p:spPr>
            <p:txBody>
              <a:bodyPr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4000" b="1" dirty="0">
                    <a:latin typeface="Georgia" pitchFamily="18" charset="0"/>
                    <a:cs typeface="Times New Roman"/>
                  </a:rPr>
                  <a:t>=</a:t>
                </a:r>
                <a:endParaRPr lang="ru-RU" sz="4000" b="1" dirty="0">
                  <a:latin typeface="Georgia" pitchFamily="18" charset="0"/>
                  <a:cs typeface="+mn-cs"/>
                </a:endParaRPr>
              </a:p>
            </p:txBody>
          </p:sp>
          <p:grpSp>
            <p:nvGrpSpPr>
              <p:cNvPr id="28696" name="Группа 55"/>
              <p:cNvGrpSpPr>
                <a:grpSpLocks/>
              </p:cNvGrpSpPr>
              <p:nvPr/>
            </p:nvGrpSpPr>
            <p:grpSpPr bwMode="auto">
              <a:xfrm>
                <a:off x="785786" y="1357298"/>
                <a:ext cx="1890059" cy="1237600"/>
                <a:chOff x="571472" y="1357298"/>
                <a:chExt cx="1890059" cy="1237600"/>
              </a:xfrm>
            </p:grpSpPr>
            <p:sp>
              <p:nvSpPr>
                <p:cNvPr id="20" name="TextBox 19"/>
                <p:cNvSpPr txBox="1"/>
                <p:nvPr/>
              </p:nvSpPr>
              <p:spPr>
                <a:xfrm>
                  <a:off x="571472" y="1857364"/>
                  <a:ext cx="1380307" cy="400110"/>
                </a:xfrm>
                <a:prstGeom prst="rect">
                  <a:avLst/>
                </a:prstGeom>
                <a:noFill/>
                <a:scene3d>
                  <a:camera prst="orthographicFront">
                    <a:rot lat="0" lon="21599994" rev="21599994"/>
                  </a:camera>
                  <a:lightRig rig="threePt" dir="t"/>
                </a:scene3d>
              </p:spPr>
              <p:txBody>
                <a:bodyPr>
                  <a:spAutoFit/>
                </a:bodyPr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ru-RU" sz="2000" b="1" dirty="0">
                      <a:latin typeface="Georgia" pitchFamily="18" charset="0"/>
                      <a:cs typeface="+mn-cs"/>
                    </a:rPr>
                    <a:t>СН</a:t>
                  </a:r>
                  <a:r>
                    <a:rPr lang="ru-RU" sz="2000" b="1" baseline="-10000" dirty="0">
                      <a:latin typeface="Georgia" pitchFamily="18" charset="0"/>
                      <a:cs typeface="+mn-cs"/>
                    </a:rPr>
                    <a:t>3</a:t>
                  </a:r>
                  <a:r>
                    <a:rPr lang="ru-RU" sz="2000" b="1" dirty="0">
                      <a:latin typeface="Georgia" pitchFamily="18" charset="0"/>
                      <a:cs typeface="+mn-cs"/>
                    </a:rPr>
                    <a:t> – СН</a:t>
                  </a:r>
                  <a:r>
                    <a:rPr lang="en-US" sz="2000" b="1" dirty="0">
                      <a:latin typeface="Georgia" pitchFamily="18" charset="0"/>
                      <a:cs typeface="+mn-cs"/>
                    </a:rPr>
                    <a:t> – C </a:t>
                  </a:r>
                  <a:endParaRPr lang="ru-RU" sz="2000" b="1" dirty="0">
                    <a:latin typeface="Georgia" pitchFamily="18" charset="0"/>
                    <a:cs typeface="+mn-cs"/>
                  </a:endParaRPr>
                </a:p>
              </p:txBody>
            </p:sp>
            <p:sp>
              <p:nvSpPr>
                <p:cNvPr id="21" name="TextBox 20"/>
                <p:cNvSpPr txBox="1"/>
                <p:nvPr/>
              </p:nvSpPr>
              <p:spPr>
                <a:xfrm>
                  <a:off x="1675713" y="2071678"/>
                  <a:ext cx="785818" cy="523220"/>
                </a:xfrm>
                <a:prstGeom prst="rect">
                  <a:avLst/>
                </a:prstGeom>
                <a:noFill/>
                <a:scene3d>
                  <a:camera prst="orthographicFront">
                    <a:rot lat="0" lon="0" rev="19799999"/>
                  </a:camera>
                  <a:lightRig rig="threePt" dir="t"/>
                </a:scene3d>
              </p:spPr>
              <p:txBody>
                <a:bodyPr>
                  <a:spAutoFit/>
                </a:bodyPr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ru-RU" sz="2800" b="1" dirty="0">
                      <a:latin typeface="Georgia" pitchFamily="18" charset="0"/>
                      <a:cs typeface="+mn-cs"/>
                    </a:rPr>
                    <a:t>—</a:t>
                  </a:r>
                  <a:endParaRPr lang="ru-RU" sz="2800" b="1" dirty="0">
                    <a:latin typeface="Georgia" pitchFamily="18" charset="0"/>
                    <a:cs typeface="+mn-cs"/>
                  </a:endParaRPr>
                </a:p>
              </p:txBody>
            </p:sp>
            <p:sp>
              <p:nvSpPr>
                <p:cNvPr id="28699" name="TextBox 21"/>
                <p:cNvSpPr txBox="1">
                  <a:spLocks noChangeArrowheads="1"/>
                </p:cNvSpPr>
                <p:nvPr/>
              </p:nvSpPr>
              <p:spPr bwMode="auto">
                <a:xfrm>
                  <a:off x="1767735" y="1357298"/>
                  <a:ext cx="327912" cy="40011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en-US" sz="2000" b="1">
                      <a:latin typeface="Georgia" pitchFamily="18" charset="0"/>
                    </a:rPr>
                    <a:t> O</a:t>
                  </a:r>
                  <a:endParaRPr lang="ru-RU" sz="2000" b="1">
                    <a:latin typeface="Georgia" pitchFamily="18" charset="0"/>
                  </a:endParaRPr>
                </a:p>
              </p:txBody>
            </p:sp>
            <p:sp>
              <p:nvSpPr>
                <p:cNvPr id="28700" name="TextBox 22"/>
                <p:cNvSpPr txBox="1">
                  <a:spLocks noChangeArrowheads="1"/>
                </p:cNvSpPr>
                <p:nvPr/>
              </p:nvSpPr>
              <p:spPr bwMode="auto">
                <a:xfrm>
                  <a:off x="1813746" y="2143116"/>
                  <a:ext cx="515291" cy="40011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en-US" sz="2000" b="1">
                      <a:latin typeface="Georgia" pitchFamily="18" charset="0"/>
                    </a:rPr>
                    <a:t> OH</a:t>
                  </a:r>
                  <a:endParaRPr lang="ru-RU" sz="2000" b="1">
                    <a:latin typeface="Georgia" pitchFamily="18" charset="0"/>
                  </a:endParaRPr>
                </a:p>
              </p:txBody>
            </p:sp>
          </p:grpSp>
        </p:grpSp>
        <p:sp>
          <p:nvSpPr>
            <p:cNvPr id="28694" name="TextBox 23"/>
            <p:cNvSpPr txBox="1">
              <a:spLocks noChangeArrowheads="1"/>
            </p:cNvSpPr>
            <p:nvPr/>
          </p:nvSpPr>
          <p:spPr bwMode="auto">
            <a:xfrm>
              <a:off x="1357258" y="2928934"/>
              <a:ext cx="785786" cy="6771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b="1">
                  <a:latin typeface="Verdana" pitchFamily="34" charset="0"/>
                </a:rPr>
                <a:t> </a:t>
              </a:r>
              <a:r>
                <a:rPr lang="en-US" b="1">
                  <a:latin typeface="Verdana" pitchFamily="34" charset="0"/>
                </a:rPr>
                <a:t>|</a:t>
              </a:r>
              <a:endParaRPr lang="ru-RU" b="1">
                <a:latin typeface="Verdana" pitchFamily="34" charset="0"/>
              </a:endParaRPr>
            </a:p>
            <a:p>
              <a:r>
                <a:rPr lang="ru-RU" sz="2000" b="1">
                  <a:latin typeface="Georgia" pitchFamily="18" charset="0"/>
                </a:rPr>
                <a:t>СН3</a:t>
              </a:r>
              <a:endParaRPr lang="ru-RU" b="1">
                <a:latin typeface="Verdana" pitchFamily="34" charset="0"/>
              </a:endParaRPr>
            </a:p>
          </p:txBody>
        </p:sp>
      </p:grpSp>
      <p:grpSp>
        <p:nvGrpSpPr>
          <p:cNvPr id="33" name="Группа 32"/>
          <p:cNvGrpSpPr>
            <a:grpSpLocks/>
          </p:cNvGrpSpPr>
          <p:nvPr/>
        </p:nvGrpSpPr>
        <p:grpSpPr bwMode="auto">
          <a:xfrm>
            <a:off x="1214438" y="3357563"/>
            <a:ext cx="3448050" cy="1238250"/>
            <a:chOff x="785787" y="1357298"/>
            <a:chExt cx="2220333" cy="1237600"/>
          </a:xfrm>
        </p:grpSpPr>
        <p:sp>
          <p:nvSpPr>
            <p:cNvPr id="34" name="TextBox 33"/>
            <p:cNvSpPr txBox="1"/>
            <p:nvPr/>
          </p:nvSpPr>
          <p:spPr>
            <a:xfrm>
              <a:off x="1844018" y="1428736"/>
              <a:ext cx="468446" cy="707886"/>
            </a:xfrm>
            <a:prstGeom prst="rect">
              <a:avLst/>
            </a:prstGeom>
            <a:noFill/>
            <a:scene3d>
              <a:camera prst="orthographicFront">
                <a:rot lat="20731345" lon="930247" rev="2761968"/>
              </a:camera>
              <a:lightRig rig="threePt" dir="t"/>
            </a:scene3d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4000" b="1" dirty="0">
                  <a:latin typeface="Georgia" pitchFamily="18" charset="0"/>
                  <a:cs typeface="Times New Roman"/>
                </a:rPr>
                <a:t>=</a:t>
              </a:r>
              <a:endParaRPr lang="ru-RU" sz="4000" b="1" dirty="0">
                <a:latin typeface="Georgia" pitchFamily="18" charset="0"/>
                <a:cs typeface="+mn-cs"/>
              </a:endParaRPr>
            </a:p>
          </p:txBody>
        </p:sp>
        <p:grpSp>
          <p:nvGrpSpPr>
            <p:cNvPr id="28688" name="Группа 55"/>
            <p:cNvGrpSpPr>
              <a:grpSpLocks/>
            </p:cNvGrpSpPr>
            <p:nvPr/>
          </p:nvGrpSpPr>
          <p:grpSpPr bwMode="auto">
            <a:xfrm>
              <a:off x="785787" y="1357298"/>
              <a:ext cx="2220333" cy="1237600"/>
              <a:chOff x="571473" y="1357298"/>
              <a:chExt cx="2220333" cy="1237600"/>
            </a:xfrm>
          </p:grpSpPr>
          <p:sp>
            <p:nvSpPr>
              <p:cNvPr id="36" name="TextBox 35"/>
              <p:cNvSpPr txBox="1"/>
              <p:nvPr/>
            </p:nvSpPr>
            <p:spPr>
              <a:xfrm>
                <a:off x="571473" y="1857364"/>
                <a:ext cx="1380307" cy="400110"/>
              </a:xfrm>
              <a:prstGeom prst="rect">
                <a:avLst/>
              </a:prstGeom>
              <a:noFill/>
              <a:scene3d>
                <a:camera prst="orthographicFront">
                  <a:rot lat="0" lon="21599994" rev="21599994"/>
                </a:camera>
                <a:lightRig rig="threePt" dir="t"/>
              </a:scene3d>
            </p:spPr>
            <p:txBody>
              <a:bodyPr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2000" b="1" dirty="0">
                    <a:latin typeface="Georgia" pitchFamily="18" charset="0"/>
                    <a:cs typeface="+mn-cs"/>
                  </a:rPr>
                  <a:t>СН</a:t>
                </a:r>
                <a:r>
                  <a:rPr lang="ru-RU" sz="2000" b="1" baseline="-10000" dirty="0">
                    <a:latin typeface="Georgia" pitchFamily="18" charset="0"/>
                    <a:cs typeface="+mn-cs"/>
                  </a:rPr>
                  <a:t>3</a:t>
                </a:r>
                <a:r>
                  <a:rPr lang="ru-RU" sz="2000" b="1" dirty="0">
                    <a:latin typeface="Georgia" pitchFamily="18" charset="0"/>
                    <a:cs typeface="+mn-cs"/>
                  </a:rPr>
                  <a:t> – СН</a:t>
                </a:r>
                <a:r>
                  <a:rPr lang="ru-RU" sz="2000" b="1" baseline="-10000" dirty="0">
                    <a:latin typeface="Georgia" pitchFamily="18" charset="0"/>
                    <a:cs typeface="+mn-cs"/>
                  </a:rPr>
                  <a:t>2</a:t>
                </a:r>
                <a:r>
                  <a:rPr lang="en-US" sz="2000" b="1" dirty="0">
                    <a:latin typeface="Georgia" pitchFamily="18" charset="0"/>
                    <a:cs typeface="+mn-cs"/>
                  </a:rPr>
                  <a:t> – C </a:t>
                </a:r>
                <a:endParaRPr lang="ru-RU" sz="2000" b="1" dirty="0">
                  <a:latin typeface="Georgia" pitchFamily="18" charset="0"/>
                  <a:cs typeface="+mn-cs"/>
                </a:endParaRPr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1721725" y="2071678"/>
                <a:ext cx="785818" cy="523220"/>
              </a:xfrm>
              <a:prstGeom prst="rect">
                <a:avLst/>
              </a:prstGeom>
              <a:noFill/>
              <a:scene3d>
                <a:camera prst="orthographicFront">
                  <a:rot lat="0" lon="0" rev="19799999"/>
                </a:camera>
                <a:lightRig rig="threePt" dir="t"/>
              </a:scene3d>
            </p:spPr>
            <p:txBody>
              <a:bodyPr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2800" b="1" dirty="0">
                    <a:latin typeface="Georgia" pitchFamily="18" charset="0"/>
                    <a:cs typeface="+mn-cs"/>
                  </a:rPr>
                  <a:t>—</a:t>
                </a:r>
                <a:endParaRPr lang="ru-RU" sz="2800" b="1" dirty="0">
                  <a:latin typeface="Georgia" pitchFamily="18" charset="0"/>
                  <a:cs typeface="+mn-cs"/>
                </a:endParaRPr>
              </a:p>
            </p:txBody>
          </p:sp>
          <p:sp>
            <p:nvSpPr>
              <p:cNvPr id="28691" name="TextBox 37"/>
              <p:cNvSpPr txBox="1">
                <a:spLocks noChangeArrowheads="1"/>
              </p:cNvSpPr>
              <p:nvPr/>
            </p:nvSpPr>
            <p:spPr bwMode="auto">
              <a:xfrm>
                <a:off x="1813747" y="1357298"/>
                <a:ext cx="327912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000" b="1">
                    <a:latin typeface="Georgia" pitchFamily="18" charset="0"/>
                  </a:rPr>
                  <a:t> O</a:t>
                </a:r>
                <a:endParaRPr lang="ru-RU" sz="2000" b="1">
                  <a:latin typeface="Georgia" pitchFamily="18" charset="0"/>
                </a:endParaRPr>
              </a:p>
            </p:txBody>
          </p:sp>
          <p:sp>
            <p:nvSpPr>
              <p:cNvPr id="28692" name="TextBox 38"/>
              <p:cNvSpPr txBox="1">
                <a:spLocks noChangeArrowheads="1"/>
              </p:cNvSpPr>
              <p:nvPr/>
            </p:nvSpPr>
            <p:spPr bwMode="auto">
              <a:xfrm>
                <a:off x="1905769" y="2143116"/>
                <a:ext cx="886037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000" b="1">
                    <a:latin typeface="Georgia" pitchFamily="18" charset="0"/>
                  </a:rPr>
                  <a:t> O</a:t>
                </a:r>
                <a:r>
                  <a:rPr lang="ru-RU" sz="2000" b="1">
                    <a:latin typeface="Georgia" pitchFamily="18" charset="0"/>
                  </a:rPr>
                  <a:t> – СН</a:t>
                </a:r>
                <a:r>
                  <a:rPr lang="ru-RU" sz="2000" b="1" baseline="-10000">
                    <a:latin typeface="Georgia" pitchFamily="18" charset="0"/>
                  </a:rPr>
                  <a:t>3</a:t>
                </a:r>
              </a:p>
            </p:txBody>
          </p:sp>
        </p:grpSp>
      </p:grpSp>
      <p:grpSp>
        <p:nvGrpSpPr>
          <p:cNvPr id="40" name="Группа 39"/>
          <p:cNvGrpSpPr>
            <a:grpSpLocks/>
          </p:cNvGrpSpPr>
          <p:nvPr/>
        </p:nvGrpSpPr>
        <p:grpSpPr bwMode="auto">
          <a:xfrm>
            <a:off x="1285875" y="4786313"/>
            <a:ext cx="3429000" cy="1185862"/>
            <a:chOff x="785787" y="1357298"/>
            <a:chExt cx="2208525" cy="1185928"/>
          </a:xfrm>
        </p:grpSpPr>
        <p:sp>
          <p:nvSpPr>
            <p:cNvPr id="41" name="TextBox 40"/>
            <p:cNvSpPr txBox="1"/>
            <p:nvPr/>
          </p:nvSpPr>
          <p:spPr>
            <a:xfrm>
              <a:off x="1337918" y="1428736"/>
              <a:ext cx="468446" cy="707886"/>
            </a:xfrm>
            <a:prstGeom prst="rect">
              <a:avLst/>
            </a:prstGeom>
            <a:noFill/>
            <a:scene3d>
              <a:camera prst="orthographicFront">
                <a:rot lat="20731345" lon="930247" rev="2761968"/>
              </a:camera>
              <a:lightRig rig="threePt" dir="t"/>
            </a:scene3d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4000" b="1" dirty="0">
                  <a:latin typeface="Georgia" pitchFamily="18" charset="0"/>
                  <a:cs typeface="Times New Roman"/>
                </a:rPr>
                <a:t>=</a:t>
              </a:r>
              <a:endParaRPr lang="ru-RU" sz="4000" b="1" dirty="0">
                <a:latin typeface="Georgia" pitchFamily="18" charset="0"/>
                <a:cs typeface="+mn-cs"/>
              </a:endParaRPr>
            </a:p>
          </p:txBody>
        </p:sp>
        <p:grpSp>
          <p:nvGrpSpPr>
            <p:cNvPr id="28682" name="Группа 55"/>
            <p:cNvGrpSpPr>
              <a:grpSpLocks/>
            </p:cNvGrpSpPr>
            <p:nvPr/>
          </p:nvGrpSpPr>
          <p:grpSpPr bwMode="auto">
            <a:xfrm>
              <a:off x="785787" y="1357298"/>
              <a:ext cx="2208525" cy="1185928"/>
              <a:chOff x="571473" y="1357298"/>
              <a:chExt cx="2208525" cy="1185928"/>
            </a:xfrm>
          </p:grpSpPr>
          <p:sp>
            <p:nvSpPr>
              <p:cNvPr id="43" name="TextBox 42"/>
              <p:cNvSpPr txBox="1"/>
              <p:nvPr/>
            </p:nvSpPr>
            <p:spPr>
              <a:xfrm>
                <a:off x="571473" y="1857364"/>
                <a:ext cx="782186" cy="400110"/>
              </a:xfrm>
              <a:prstGeom prst="rect">
                <a:avLst/>
              </a:prstGeom>
              <a:noFill/>
              <a:scene3d>
                <a:camera prst="orthographicFront">
                  <a:rot lat="0" lon="21599994" rev="21599994"/>
                </a:camera>
                <a:lightRig rig="threePt" dir="t"/>
              </a:scene3d>
            </p:spPr>
            <p:txBody>
              <a:bodyPr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2000" b="1" dirty="0">
                    <a:latin typeface="Georgia" pitchFamily="18" charset="0"/>
                    <a:cs typeface="+mn-cs"/>
                  </a:rPr>
                  <a:t>СН</a:t>
                </a:r>
                <a:r>
                  <a:rPr lang="ru-RU" sz="2000" b="1" baseline="-10000" dirty="0">
                    <a:latin typeface="Georgia" pitchFamily="18" charset="0"/>
                    <a:cs typeface="+mn-cs"/>
                  </a:rPr>
                  <a:t>3</a:t>
                </a:r>
                <a:r>
                  <a:rPr lang="en-US" sz="2000" b="1" dirty="0">
                    <a:latin typeface="Georgia" pitchFamily="18" charset="0"/>
                    <a:cs typeface="+mn-cs"/>
                  </a:rPr>
                  <a:t> – C </a:t>
                </a:r>
                <a:endParaRPr lang="ru-RU" sz="2000" b="1" dirty="0">
                  <a:latin typeface="Georgia" pitchFamily="18" charset="0"/>
                  <a:cs typeface="+mn-cs"/>
                </a:endParaRPr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1215626" y="1928802"/>
                <a:ext cx="276065" cy="523220"/>
              </a:xfrm>
              <a:prstGeom prst="rect">
                <a:avLst/>
              </a:prstGeom>
              <a:noFill/>
              <a:scene3d>
                <a:camera prst="orthographicFront">
                  <a:rot lat="0" lon="0" rev="19799999"/>
                </a:camera>
                <a:lightRig rig="threePt" dir="t"/>
              </a:scene3d>
            </p:spPr>
            <p:txBody>
              <a:bodyPr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2800" b="1" dirty="0">
                    <a:latin typeface="Georgia" pitchFamily="18" charset="0"/>
                    <a:cs typeface="+mn-cs"/>
                  </a:rPr>
                  <a:t>—</a:t>
                </a:r>
                <a:endParaRPr lang="ru-RU" sz="2800" b="1" dirty="0">
                  <a:latin typeface="Georgia" pitchFamily="18" charset="0"/>
                  <a:cs typeface="+mn-cs"/>
                </a:endParaRPr>
              </a:p>
            </p:txBody>
          </p:sp>
          <p:sp>
            <p:nvSpPr>
              <p:cNvPr id="28685" name="TextBox 44"/>
              <p:cNvSpPr txBox="1">
                <a:spLocks noChangeArrowheads="1"/>
              </p:cNvSpPr>
              <p:nvPr/>
            </p:nvSpPr>
            <p:spPr bwMode="auto">
              <a:xfrm>
                <a:off x="1307648" y="1357298"/>
                <a:ext cx="327912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000" b="1">
                    <a:latin typeface="Georgia" pitchFamily="18" charset="0"/>
                  </a:rPr>
                  <a:t> O</a:t>
                </a:r>
                <a:endParaRPr lang="ru-RU" sz="2000" b="1">
                  <a:latin typeface="Georgia" pitchFamily="18" charset="0"/>
                </a:endParaRPr>
              </a:p>
            </p:txBody>
          </p:sp>
          <p:sp>
            <p:nvSpPr>
              <p:cNvPr id="28686" name="TextBox 45"/>
              <p:cNvSpPr txBox="1">
                <a:spLocks noChangeArrowheads="1"/>
              </p:cNvSpPr>
              <p:nvPr/>
            </p:nvSpPr>
            <p:spPr bwMode="auto">
              <a:xfrm>
                <a:off x="1353659" y="2143116"/>
                <a:ext cx="1426339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000" b="1">
                    <a:latin typeface="Georgia" pitchFamily="18" charset="0"/>
                  </a:rPr>
                  <a:t> O</a:t>
                </a:r>
                <a:r>
                  <a:rPr lang="ru-RU" sz="2000" b="1">
                    <a:latin typeface="Georgia" pitchFamily="18" charset="0"/>
                  </a:rPr>
                  <a:t> – СН</a:t>
                </a:r>
                <a:r>
                  <a:rPr lang="ru-RU" sz="2000" b="1" baseline="-10000">
                    <a:latin typeface="Georgia" pitchFamily="18" charset="0"/>
                  </a:rPr>
                  <a:t>2</a:t>
                </a:r>
                <a:r>
                  <a:rPr lang="ru-RU" sz="2000" b="1">
                    <a:latin typeface="Georgia" pitchFamily="18" charset="0"/>
                  </a:rPr>
                  <a:t> – СН</a:t>
                </a:r>
                <a:r>
                  <a:rPr lang="ru-RU" sz="2000" b="1" baseline="-10000">
                    <a:latin typeface="Georgia" pitchFamily="18" charset="0"/>
                  </a:rPr>
                  <a:t>3</a:t>
                </a:r>
              </a:p>
            </p:txBody>
          </p:sp>
        </p:grpSp>
      </p:grpSp>
      <p:sp>
        <p:nvSpPr>
          <p:cNvPr id="47" name="TextBox 46"/>
          <p:cNvSpPr txBox="1">
            <a:spLocks noChangeArrowheads="1"/>
          </p:cNvSpPr>
          <p:nvPr/>
        </p:nvSpPr>
        <p:spPr bwMode="auto">
          <a:xfrm>
            <a:off x="4500563" y="642938"/>
            <a:ext cx="4214812" cy="554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 i="1">
                <a:solidFill>
                  <a:srgbClr val="0000FF"/>
                </a:solidFill>
                <a:latin typeface="Georgia" pitchFamily="18" charset="0"/>
              </a:rPr>
              <a:t>бутановая кислота</a:t>
            </a:r>
          </a:p>
          <a:p>
            <a:pPr algn="ctr"/>
            <a:endParaRPr lang="ru-RU" sz="2800" b="1" i="1">
              <a:solidFill>
                <a:srgbClr val="0000FF"/>
              </a:solidFill>
              <a:latin typeface="Georgia" pitchFamily="18" charset="0"/>
            </a:endParaRPr>
          </a:p>
          <a:p>
            <a:pPr algn="ctr"/>
            <a:endParaRPr lang="ru-RU" sz="2800" b="1" i="1">
              <a:solidFill>
                <a:srgbClr val="0000FF"/>
              </a:solidFill>
              <a:latin typeface="Georgia" pitchFamily="18" charset="0"/>
            </a:endParaRPr>
          </a:p>
          <a:p>
            <a:pPr algn="ctr"/>
            <a:r>
              <a:rPr lang="ru-RU" sz="2800" b="1" i="1">
                <a:solidFill>
                  <a:srgbClr val="0000FF"/>
                </a:solidFill>
                <a:latin typeface="Georgia" pitchFamily="18" charset="0"/>
              </a:rPr>
              <a:t>2-метилпропановая кислота</a:t>
            </a:r>
          </a:p>
          <a:p>
            <a:pPr algn="ctr"/>
            <a:endParaRPr lang="ru-RU" sz="2800" b="1" i="1">
              <a:solidFill>
                <a:srgbClr val="0000FF"/>
              </a:solidFill>
              <a:latin typeface="Georgia" pitchFamily="18" charset="0"/>
            </a:endParaRPr>
          </a:p>
          <a:p>
            <a:pPr algn="ctr"/>
            <a:endParaRPr lang="ru-RU" b="1" i="1">
              <a:solidFill>
                <a:srgbClr val="0000FF"/>
              </a:solidFill>
              <a:latin typeface="Georgia" pitchFamily="18" charset="0"/>
            </a:endParaRPr>
          </a:p>
          <a:p>
            <a:pPr algn="ctr"/>
            <a:r>
              <a:rPr lang="ru-RU" sz="2800" b="1" i="1">
                <a:solidFill>
                  <a:srgbClr val="0000FF"/>
                </a:solidFill>
                <a:latin typeface="Georgia" pitchFamily="18" charset="0"/>
              </a:rPr>
              <a:t>метиловый эфир пропионовой к-ты</a:t>
            </a:r>
          </a:p>
          <a:p>
            <a:pPr algn="ctr"/>
            <a:endParaRPr lang="ru-RU" sz="2800" b="1" i="1">
              <a:solidFill>
                <a:srgbClr val="0000FF"/>
              </a:solidFill>
              <a:latin typeface="Georgia" pitchFamily="18" charset="0"/>
            </a:endParaRPr>
          </a:p>
          <a:p>
            <a:pPr algn="ctr"/>
            <a:endParaRPr lang="ru-RU" sz="1600" b="1" i="1">
              <a:solidFill>
                <a:srgbClr val="0000FF"/>
              </a:solidFill>
              <a:latin typeface="Georgia" pitchFamily="18" charset="0"/>
            </a:endParaRPr>
          </a:p>
          <a:p>
            <a:pPr algn="ctr"/>
            <a:r>
              <a:rPr lang="ru-RU" sz="2800" b="1" i="1">
                <a:solidFill>
                  <a:srgbClr val="0000FF"/>
                </a:solidFill>
                <a:latin typeface="Georgia" pitchFamily="18" charset="0"/>
              </a:rPr>
              <a:t>этиловый эфир уксусной кислоты</a:t>
            </a:r>
          </a:p>
        </p:txBody>
      </p:sp>
      <p:sp>
        <p:nvSpPr>
          <p:cNvPr id="48" name="Управляющая кнопка: назад 47">
            <a:hlinkClick r:id="" action="ppaction://hlinkshowjump?jump=lastslideviewed" highlightClick="1"/>
          </p:cNvPr>
          <p:cNvSpPr/>
          <p:nvPr/>
        </p:nvSpPr>
        <p:spPr>
          <a:xfrm>
            <a:off x="8429652" y="6215082"/>
            <a:ext cx="714348" cy="642918"/>
          </a:xfrm>
          <a:prstGeom prst="actionButtonBackPrevious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>
            <a:grpSpLocks/>
          </p:cNvGrpSpPr>
          <p:nvPr/>
        </p:nvGrpSpPr>
        <p:grpSpPr bwMode="auto">
          <a:xfrm>
            <a:off x="857250" y="785813"/>
            <a:ext cx="3911600" cy="1238250"/>
            <a:chOff x="785786" y="1357298"/>
            <a:chExt cx="2519068" cy="1237600"/>
          </a:xfrm>
        </p:grpSpPr>
        <p:sp>
          <p:nvSpPr>
            <p:cNvPr id="4" name="TextBox 3"/>
            <p:cNvSpPr txBox="1"/>
            <p:nvPr/>
          </p:nvSpPr>
          <p:spPr>
            <a:xfrm>
              <a:off x="2396168" y="1428736"/>
              <a:ext cx="468446" cy="707886"/>
            </a:xfrm>
            <a:prstGeom prst="rect">
              <a:avLst/>
            </a:prstGeom>
            <a:noFill/>
            <a:scene3d>
              <a:camera prst="orthographicFront">
                <a:rot lat="20731345" lon="930247" rev="2761968"/>
              </a:camera>
              <a:lightRig rig="threePt" dir="t"/>
            </a:scene3d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4000" b="1" dirty="0">
                  <a:latin typeface="Georgia" pitchFamily="18" charset="0"/>
                  <a:cs typeface="Times New Roman"/>
                </a:rPr>
                <a:t>=</a:t>
              </a:r>
              <a:endParaRPr lang="ru-RU" sz="4000" b="1" dirty="0">
                <a:latin typeface="Georgia" pitchFamily="18" charset="0"/>
                <a:cs typeface="+mn-cs"/>
              </a:endParaRPr>
            </a:p>
          </p:txBody>
        </p:sp>
        <p:grpSp>
          <p:nvGrpSpPr>
            <p:cNvPr id="29710" name="Группа 55"/>
            <p:cNvGrpSpPr>
              <a:grpSpLocks/>
            </p:cNvGrpSpPr>
            <p:nvPr/>
          </p:nvGrpSpPr>
          <p:grpSpPr bwMode="auto">
            <a:xfrm>
              <a:off x="785786" y="1357298"/>
              <a:ext cx="2519068" cy="1237600"/>
              <a:chOff x="571472" y="1357298"/>
              <a:chExt cx="2519068" cy="1237600"/>
            </a:xfrm>
          </p:grpSpPr>
          <p:sp>
            <p:nvSpPr>
              <p:cNvPr id="6" name="TextBox 5"/>
              <p:cNvSpPr txBox="1"/>
              <p:nvPr/>
            </p:nvSpPr>
            <p:spPr>
              <a:xfrm>
                <a:off x="571472" y="1857364"/>
                <a:ext cx="1840437" cy="400110"/>
              </a:xfrm>
              <a:prstGeom prst="rect">
                <a:avLst/>
              </a:prstGeom>
              <a:noFill/>
              <a:scene3d>
                <a:camera prst="orthographicFront">
                  <a:rot lat="0" lon="21599994" rev="21599994"/>
                </a:camera>
                <a:lightRig rig="threePt" dir="t"/>
              </a:scene3d>
            </p:spPr>
            <p:txBody>
              <a:bodyPr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2000" b="1" dirty="0">
                    <a:latin typeface="Georgia" pitchFamily="18" charset="0"/>
                    <a:cs typeface="+mn-cs"/>
                  </a:rPr>
                  <a:t>СН</a:t>
                </a:r>
                <a:r>
                  <a:rPr lang="ru-RU" sz="2000" b="1" baseline="-10000" dirty="0">
                    <a:latin typeface="Georgia" pitchFamily="18" charset="0"/>
                    <a:cs typeface="+mn-cs"/>
                  </a:rPr>
                  <a:t>3</a:t>
                </a:r>
                <a:r>
                  <a:rPr lang="ru-RU" sz="2000" b="1" dirty="0">
                    <a:latin typeface="Georgia" pitchFamily="18" charset="0"/>
                    <a:cs typeface="+mn-cs"/>
                  </a:rPr>
                  <a:t> – СН</a:t>
                </a:r>
                <a:r>
                  <a:rPr lang="ru-RU" sz="2000" b="1" baseline="-10000" dirty="0">
                    <a:latin typeface="Georgia" pitchFamily="18" charset="0"/>
                    <a:cs typeface="+mn-cs"/>
                  </a:rPr>
                  <a:t>2</a:t>
                </a:r>
                <a:r>
                  <a:rPr lang="ru-RU" sz="2000" b="1" dirty="0">
                    <a:latin typeface="Georgia" pitchFamily="18" charset="0"/>
                    <a:cs typeface="+mn-cs"/>
                  </a:rPr>
                  <a:t> – СН</a:t>
                </a:r>
                <a:r>
                  <a:rPr lang="ru-RU" sz="2000" b="1" baseline="-10000" dirty="0">
                    <a:latin typeface="Georgia" pitchFamily="18" charset="0"/>
                    <a:cs typeface="+mn-cs"/>
                  </a:rPr>
                  <a:t>2</a:t>
                </a:r>
                <a:r>
                  <a:rPr lang="en-US" sz="2000" b="1" dirty="0">
                    <a:latin typeface="Georgia" pitchFamily="18" charset="0"/>
                    <a:cs typeface="+mn-cs"/>
                  </a:rPr>
                  <a:t> – C </a:t>
                </a:r>
                <a:endParaRPr lang="ru-RU" sz="2000" b="1" dirty="0">
                  <a:latin typeface="Georgia" pitchFamily="18" charset="0"/>
                  <a:cs typeface="+mn-cs"/>
                </a:endParaRPr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2304722" y="2071678"/>
                <a:ext cx="785818" cy="523220"/>
              </a:xfrm>
              <a:prstGeom prst="rect">
                <a:avLst/>
              </a:prstGeom>
              <a:noFill/>
              <a:scene3d>
                <a:camera prst="orthographicFront">
                  <a:rot lat="0" lon="0" rev="19799999"/>
                </a:camera>
                <a:lightRig rig="threePt" dir="t"/>
              </a:scene3d>
            </p:spPr>
            <p:txBody>
              <a:bodyPr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2800" b="1" dirty="0">
                    <a:latin typeface="Georgia" pitchFamily="18" charset="0"/>
                    <a:cs typeface="+mn-cs"/>
                  </a:rPr>
                  <a:t>—</a:t>
                </a:r>
                <a:endParaRPr lang="ru-RU" sz="2800" b="1" dirty="0">
                  <a:latin typeface="Georgia" pitchFamily="18" charset="0"/>
                  <a:cs typeface="+mn-cs"/>
                </a:endParaRPr>
              </a:p>
            </p:txBody>
          </p:sp>
          <p:sp>
            <p:nvSpPr>
              <p:cNvPr id="29713" name="TextBox 7"/>
              <p:cNvSpPr txBox="1">
                <a:spLocks noChangeArrowheads="1"/>
              </p:cNvSpPr>
              <p:nvPr/>
            </p:nvSpPr>
            <p:spPr bwMode="auto">
              <a:xfrm>
                <a:off x="2365898" y="1357298"/>
                <a:ext cx="327912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000" b="1">
                    <a:latin typeface="Georgia" pitchFamily="18" charset="0"/>
                  </a:rPr>
                  <a:t> O</a:t>
                </a:r>
                <a:endParaRPr lang="ru-RU" sz="2000" b="1">
                  <a:latin typeface="Georgia" pitchFamily="18" charset="0"/>
                </a:endParaRPr>
              </a:p>
            </p:txBody>
          </p:sp>
          <p:sp>
            <p:nvSpPr>
              <p:cNvPr id="29714" name="TextBox 8"/>
              <p:cNvSpPr txBox="1">
                <a:spLocks noChangeArrowheads="1"/>
              </p:cNvSpPr>
              <p:nvPr/>
            </p:nvSpPr>
            <p:spPr bwMode="auto">
              <a:xfrm>
                <a:off x="2503930" y="2143116"/>
                <a:ext cx="333905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000" b="1">
                    <a:latin typeface="Georgia" pitchFamily="18" charset="0"/>
                  </a:rPr>
                  <a:t> H</a:t>
                </a:r>
                <a:endParaRPr lang="ru-RU" sz="2000" b="1">
                  <a:latin typeface="Georgia" pitchFamily="18" charset="0"/>
                </a:endParaRPr>
              </a:p>
            </p:txBody>
          </p:sp>
        </p:grpSp>
      </p:grpSp>
      <p:grpSp>
        <p:nvGrpSpPr>
          <p:cNvPr id="17" name="Группа 16"/>
          <p:cNvGrpSpPr>
            <a:grpSpLocks/>
          </p:cNvGrpSpPr>
          <p:nvPr/>
        </p:nvGrpSpPr>
        <p:grpSpPr bwMode="auto">
          <a:xfrm>
            <a:off x="1357313" y="2428875"/>
            <a:ext cx="2935287" cy="1535113"/>
            <a:chOff x="571472" y="2071678"/>
            <a:chExt cx="2934565" cy="1534364"/>
          </a:xfrm>
        </p:grpSpPr>
        <p:grpSp>
          <p:nvGrpSpPr>
            <p:cNvPr id="29701" name="Группа 16"/>
            <p:cNvGrpSpPr>
              <a:grpSpLocks/>
            </p:cNvGrpSpPr>
            <p:nvPr/>
          </p:nvGrpSpPr>
          <p:grpSpPr bwMode="auto">
            <a:xfrm>
              <a:off x="571471" y="2071678"/>
              <a:ext cx="2934566" cy="1237600"/>
              <a:chOff x="785786" y="1357298"/>
              <a:chExt cx="1890059" cy="1237600"/>
            </a:xfrm>
          </p:grpSpPr>
          <p:sp>
            <p:nvSpPr>
              <p:cNvPr id="20" name="TextBox 19"/>
              <p:cNvSpPr txBox="1"/>
              <p:nvPr/>
            </p:nvSpPr>
            <p:spPr>
              <a:xfrm>
                <a:off x="1798006" y="1428736"/>
                <a:ext cx="468446" cy="707886"/>
              </a:xfrm>
              <a:prstGeom prst="rect">
                <a:avLst/>
              </a:prstGeom>
              <a:noFill/>
              <a:scene3d>
                <a:camera prst="orthographicFront">
                  <a:rot lat="20731345" lon="930247" rev="2761968"/>
                </a:camera>
                <a:lightRig rig="threePt" dir="t"/>
              </a:scene3d>
            </p:spPr>
            <p:txBody>
              <a:bodyPr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4000" b="1" dirty="0">
                    <a:latin typeface="Georgia" pitchFamily="18" charset="0"/>
                    <a:cs typeface="Times New Roman"/>
                  </a:rPr>
                  <a:t>=</a:t>
                </a:r>
                <a:endParaRPr lang="ru-RU" sz="4000" b="1" dirty="0">
                  <a:latin typeface="Georgia" pitchFamily="18" charset="0"/>
                  <a:cs typeface="+mn-cs"/>
                </a:endParaRPr>
              </a:p>
            </p:txBody>
          </p:sp>
          <p:grpSp>
            <p:nvGrpSpPr>
              <p:cNvPr id="29704" name="Группа 55"/>
              <p:cNvGrpSpPr>
                <a:grpSpLocks/>
              </p:cNvGrpSpPr>
              <p:nvPr/>
            </p:nvGrpSpPr>
            <p:grpSpPr bwMode="auto">
              <a:xfrm>
                <a:off x="785786" y="1357298"/>
                <a:ext cx="1890059" cy="1237600"/>
                <a:chOff x="571472" y="1357298"/>
                <a:chExt cx="1890059" cy="1237600"/>
              </a:xfrm>
            </p:grpSpPr>
            <p:sp>
              <p:nvSpPr>
                <p:cNvPr id="22" name="TextBox 21"/>
                <p:cNvSpPr txBox="1"/>
                <p:nvPr/>
              </p:nvSpPr>
              <p:spPr>
                <a:xfrm>
                  <a:off x="571472" y="1857364"/>
                  <a:ext cx="1380307" cy="400110"/>
                </a:xfrm>
                <a:prstGeom prst="rect">
                  <a:avLst/>
                </a:prstGeom>
                <a:noFill/>
                <a:scene3d>
                  <a:camera prst="orthographicFront">
                    <a:rot lat="0" lon="21599994" rev="21599994"/>
                  </a:camera>
                  <a:lightRig rig="threePt" dir="t"/>
                </a:scene3d>
              </p:spPr>
              <p:txBody>
                <a:bodyPr>
                  <a:spAutoFit/>
                </a:bodyPr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ru-RU" sz="2000" b="1" dirty="0">
                      <a:latin typeface="Georgia" pitchFamily="18" charset="0"/>
                      <a:cs typeface="+mn-cs"/>
                    </a:rPr>
                    <a:t>СН</a:t>
                  </a:r>
                  <a:r>
                    <a:rPr lang="ru-RU" sz="2000" b="1" baseline="-10000" dirty="0">
                      <a:latin typeface="Georgia" pitchFamily="18" charset="0"/>
                      <a:cs typeface="+mn-cs"/>
                    </a:rPr>
                    <a:t>3</a:t>
                  </a:r>
                  <a:r>
                    <a:rPr lang="ru-RU" sz="2000" b="1" dirty="0">
                      <a:latin typeface="Georgia" pitchFamily="18" charset="0"/>
                      <a:cs typeface="+mn-cs"/>
                    </a:rPr>
                    <a:t> – СН</a:t>
                  </a:r>
                  <a:r>
                    <a:rPr lang="en-US" sz="2000" b="1" dirty="0">
                      <a:latin typeface="Georgia" pitchFamily="18" charset="0"/>
                      <a:cs typeface="+mn-cs"/>
                    </a:rPr>
                    <a:t> – C </a:t>
                  </a:r>
                  <a:endParaRPr lang="ru-RU" sz="2000" b="1" dirty="0">
                    <a:latin typeface="Georgia" pitchFamily="18" charset="0"/>
                    <a:cs typeface="+mn-cs"/>
                  </a:endParaRPr>
                </a:p>
              </p:txBody>
            </p:sp>
            <p:sp>
              <p:nvSpPr>
                <p:cNvPr id="23" name="TextBox 22"/>
                <p:cNvSpPr txBox="1"/>
                <p:nvPr/>
              </p:nvSpPr>
              <p:spPr>
                <a:xfrm>
                  <a:off x="1675713" y="2071678"/>
                  <a:ext cx="785818" cy="523220"/>
                </a:xfrm>
                <a:prstGeom prst="rect">
                  <a:avLst/>
                </a:prstGeom>
                <a:noFill/>
                <a:scene3d>
                  <a:camera prst="orthographicFront">
                    <a:rot lat="0" lon="0" rev="19799999"/>
                  </a:camera>
                  <a:lightRig rig="threePt" dir="t"/>
                </a:scene3d>
              </p:spPr>
              <p:txBody>
                <a:bodyPr>
                  <a:spAutoFit/>
                </a:bodyPr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ru-RU" sz="2800" b="1" dirty="0">
                      <a:latin typeface="Georgia" pitchFamily="18" charset="0"/>
                      <a:cs typeface="+mn-cs"/>
                    </a:rPr>
                    <a:t>—</a:t>
                  </a:r>
                  <a:endParaRPr lang="ru-RU" sz="2800" b="1" dirty="0">
                    <a:latin typeface="Georgia" pitchFamily="18" charset="0"/>
                    <a:cs typeface="+mn-cs"/>
                  </a:endParaRPr>
                </a:p>
              </p:txBody>
            </p:sp>
            <p:sp>
              <p:nvSpPr>
                <p:cNvPr id="29707" name="TextBox 23"/>
                <p:cNvSpPr txBox="1">
                  <a:spLocks noChangeArrowheads="1"/>
                </p:cNvSpPr>
                <p:nvPr/>
              </p:nvSpPr>
              <p:spPr bwMode="auto">
                <a:xfrm>
                  <a:off x="1767735" y="1357298"/>
                  <a:ext cx="327912" cy="40011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en-US" sz="2000" b="1">
                      <a:latin typeface="Georgia" pitchFamily="18" charset="0"/>
                    </a:rPr>
                    <a:t> O</a:t>
                  </a:r>
                  <a:endParaRPr lang="ru-RU" sz="2000" b="1">
                    <a:latin typeface="Georgia" pitchFamily="18" charset="0"/>
                  </a:endParaRPr>
                </a:p>
              </p:txBody>
            </p:sp>
            <p:sp>
              <p:nvSpPr>
                <p:cNvPr id="29708" name="TextBox 24"/>
                <p:cNvSpPr txBox="1">
                  <a:spLocks noChangeArrowheads="1"/>
                </p:cNvSpPr>
                <p:nvPr/>
              </p:nvSpPr>
              <p:spPr bwMode="auto">
                <a:xfrm>
                  <a:off x="1859778" y="2143116"/>
                  <a:ext cx="368108" cy="40011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en-US" sz="2000" b="1">
                      <a:latin typeface="Georgia" pitchFamily="18" charset="0"/>
                    </a:rPr>
                    <a:t> H</a:t>
                  </a:r>
                  <a:endParaRPr lang="ru-RU" sz="2000" b="1">
                    <a:latin typeface="Georgia" pitchFamily="18" charset="0"/>
                  </a:endParaRPr>
                </a:p>
              </p:txBody>
            </p:sp>
          </p:grpSp>
        </p:grpSp>
        <p:sp>
          <p:nvSpPr>
            <p:cNvPr id="29702" name="TextBox 18"/>
            <p:cNvSpPr txBox="1">
              <a:spLocks noChangeArrowheads="1"/>
            </p:cNvSpPr>
            <p:nvPr/>
          </p:nvSpPr>
          <p:spPr bwMode="auto">
            <a:xfrm>
              <a:off x="1357258" y="2928934"/>
              <a:ext cx="785786" cy="6771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b="1">
                  <a:latin typeface="Verdana" pitchFamily="34" charset="0"/>
                </a:rPr>
                <a:t> </a:t>
              </a:r>
              <a:r>
                <a:rPr lang="en-US" b="1">
                  <a:latin typeface="Verdana" pitchFamily="34" charset="0"/>
                </a:rPr>
                <a:t>|</a:t>
              </a:r>
              <a:endParaRPr lang="ru-RU" b="1">
                <a:latin typeface="Verdana" pitchFamily="34" charset="0"/>
              </a:endParaRPr>
            </a:p>
            <a:p>
              <a:r>
                <a:rPr lang="ru-RU" sz="2000" b="1">
                  <a:latin typeface="Georgia" pitchFamily="18" charset="0"/>
                </a:rPr>
                <a:t>СН3</a:t>
              </a:r>
              <a:endParaRPr lang="ru-RU" b="1">
                <a:latin typeface="Verdana" pitchFamily="34" charset="0"/>
              </a:endParaRPr>
            </a:p>
          </p:txBody>
        </p:sp>
      </p:grpSp>
      <p:sp>
        <p:nvSpPr>
          <p:cNvPr id="26" name="Прямоугольник 25"/>
          <p:cNvSpPr>
            <a:spLocks noChangeArrowheads="1"/>
          </p:cNvSpPr>
          <p:nvPr/>
        </p:nvSpPr>
        <p:spPr bwMode="auto">
          <a:xfrm>
            <a:off x="928688" y="4714875"/>
            <a:ext cx="37147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latin typeface="Georgia" pitchFamily="18" charset="0"/>
              </a:rPr>
              <a:t>СН</a:t>
            </a:r>
            <a:r>
              <a:rPr lang="ru-RU" sz="2400" b="1" baseline="-10000">
                <a:latin typeface="Georgia" pitchFamily="18" charset="0"/>
              </a:rPr>
              <a:t>3</a:t>
            </a:r>
            <a:r>
              <a:rPr lang="en-US" sz="2400" b="1">
                <a:latin typeface="Georgia" pitchFamily="18" charset="0"/>
              </a:rPr>
              <a:t> –</a:t>
            </a:r>
            <a:r>
              <a:rPr lang="ru-RU" sz="2400" b="1">
                <a:latin typeface="Georgia" pitchFamily="18" charset="0"/>
              </a:rPr>
              <a:t> СН</a:t>
            </a:r>
            <a:r>
              <a:rPr lang="ru-RU" sz="2400" b="1" baseline="-10000">
                <a:latin typeface="Georgia" pitchFamily="18" charset="0"/>
              </a:rPr>
              <a:t>2</a:t>
            </a:r>
            <a:r>
              <a:rPr lang="ru-RU" sz="2400" b="1">
                <a:latin typeface="Georgia" pitchFamily="18" charset="0"/>
              </a:rPr>
              <a:t> – </a:t>
            </a:r>
            <a:r>
              <a:rPr lang="en-US" sz="2400" b="1">
                <a:latin typeface="Georgia" pitchFamily="18" charset="0"/>
              </a:rPr>
              <a:t>C</a:t>
            </a:r>
            <a:r>
              <a:rPr lang="ru-RU" sz="2400" b="1">
                <a:latin typeface="Georgia" pitchFamily="18" charset="0"/>
              </a:rPr>
              <a:t> </a:t>
            </a:r>
            <a:r>
              <a:rPr lang="en-US" sz="2400" b="1">
                <a:latin typeface="Georgia" pitchFamily="18" charset="0"/>
              </a:rPr>
              <a:t> </a:t>
            </a:r>
            <a:r>
              <a:rPr lang="ru-RU" sz="2400" b="1">
                <a:latin typeface="Georgia" pitchFamily="18" charset="0"/>
              </a:rPr>
              <a:t> </a:t>
            </a:r>
            <a:r>
              <a:rPr lang="en-US" sz="2400" b="1">
                <a:latin typeface="Georgia" pitchFamily="18" charset="0"/>
              </a:rPr>
              <a:t>– </a:t>
            </a:r>
            <a:r>
              <a:rPr lang="ru-RU" sz="2400" b="1">
                <a:latin typeface="Georgia" pitchFamily="18" charset="0"/>
              </a:rPr>
              <a:t>СН</a:t>
            </a:r>
            <a:r>
              <a:rPr lang="ru-RU" sz="2400" b="1" baseline="-10000">
                <a:latin typeface="Georgia" pitchFamily="18" charset="0"/>
              </a:rPr>
              <a:t>3 </a:t>
            </a:r>
            <a:endParaRPr lang="en-US" sz="2400" b="1" baseline="-10000">
              <a:latin typeface="Georgia" pitchFamily="18" charset="0"/>
            </a:endParaRPr>
          </a:p>
          <a:p>
            <a:r>
              <a:rPr lang="en-US" sz="2400" b="1">
                <a:latin typeface="Georgia" pitchFamily="18" charset="0"/>
              </a:rPr>
              <a:t>       </a:t>
            </a:r>
            <a:r>
              <a:rPr lang="ru-RU" sz="2400" b="1">
                <a:latin typeface="Georgia" pitchFamily="18" charset="0"/>
              </a:rPr>
              <a:t>                  </a:t>
            </a:r>
            <a:r>
              <a:rPr lang="en-US" sz="2400" b="1">
                <a:latin typeface="Georgia" pitchFamily="18" charset="0"/>
              </a:rPr>
              <a:t>||</a:t>
            </a:r>
          </a:p>
          <a:p>
            <a:r>
              <a:rPr lang="en-US" sz="2400" b="1">
                <a:latin typeface="Georgia" pitchFamily="18" charset="0"/>
              </a:rPr>
              <a:t>       </a:t>
            </a:r>
            <a:r>
              <a:rPr lang="ru-RU" sz="2400" b="1">
                <a:latin typeface="Georgia" pitchFamily="18" charset="0"/>
              </a:rPr>
              <a:t>      </a:t>
            </a:r>
            <a:r>
              <a:rPr lang="en-US" sz="2400" b="1">
                <a:latin typeface="Georgia" pitchFamily="18" charset="0"/>
              </a:rPr>
              <a:t> </a:t>
            </a:r>
            <a:r>
              <a:rPr lang="ru-RU" sz="2400" b="1">
                <a:latin typeface="Georgia" pitchFamily="18" charset="0"/>
              </a:rPr>
              <a:t>           </a:t>
            </a:r>
            <a:r>
              <a:rPr lang="en-US" sz="2400" b="1">
                <a:latin typeface="Georgia" pitchFamily="18" charset="0"/>
              </a:rPr>
              <a:t>O</a:t>
            </a:r>
            <a:endParaRPr lang="ru-RU" sz="2400">
              <a:latin typeface="Verdana" pitchFamily="34" charset="0"/>
            </a:endParaRP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4429125" y="1214438"/>
            <a:ext cx="4214813" cy="3970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 i="1">
                <a:solidFill>
                  <a:srgbClr val="0000FF"/>
                </a:solidFill>
                <a:latin typeface="Georgia" pitchFamily="18" charset="0"/>
              </a:rPr>
              <a:t>бутаналь</a:t>
            </a:r>
          </a:p>
          <a:p>
            <a:pPr algn="ctr"/>
            <a:endParaRPr lang="ru-RU" sz="2800" b="1" i="1">
              <a:solidFill>
                <a:srgbClr val="0000FF"/>
              </a:solidFill>
              <a:latin typeface="Georgia" pitchFamily="18" charset="0"/>
            </a:endParaRPr>
          </a:p>
          <a:p>
            <a:pPr algn="ctr"/>
            <a:endParaRPr lang="ru-RU" sz="2800" b="1" i="1">
              <a:solidFill>
                <a:srgbClr val="0000FF"/>
              </a:solidFill>
              <a:latin typeface="Georgia" pitchFamily="18" charset="0"/>
            </a:endParaRPr>
          </a:p>
          <a:p>
            <a:pPr algn="ctr"/>
            <a:endParaRPr lang="ru-RU" sz="2800" b="1" i="1">
              <a:solidFill>
                <a:srgbClr val="0000FF"/>
              </a:solidFill>
              <a:latin typeface="Georgia" pitchFamily="18" charset="0"/>
            </a:endParaRPr>
          </a:p>
          <a:p>
            <a:pPr algn="ctr"/>
            <a:r>
              <a:rPr lang="ru-RU" sz="2800" b="1" i="1">
                <a:solidFill>
                  <a:srgbClr val="0000FF"/>
                </a:solidFill>
                <a:latin typeface="Georgia" pitchFamily="18" charset="0"/>
              </a:rPr>
              <a:t>2-метилпропаналь</a:t>
            </a:r>
          </a:p>
          <a:p>
            <a:pPr algn="ctr"/>
            <a:endParaRPr lang="ru-RU" sz="2800" b="1" i="1">
              <a:solidFill>
                <a:srgbClr val="0000FF"/>
              </a:solidFill>
              <a:latin typeface="Georgia" pitchFamily="18" charset="0"/>
            </a:endParaRPr>
          </a:p>
          <a:p>
            <a:pPr algn="ctr"/>
            <a:endParaRPr lang="ru-RU" sz="2800" b="1" i="1">
              <a:solidFill>
                <a:srgbClr val="0000FF"/>
              </a:solidFill>
              <a:latin typeface="Georgia" pitchFamily="18" charset="0"/>
            </a:endParaRPr>
          </a:p>
          <a:p>
            <a:pPr algn="ctr"/>
            <a:endParaRPr lang="ru-RU" sz="2800" b="1" i="1">
              <a:solidFill>
                <a:srgbClr val="0000FF"/>
              </a:solidFill>
              <a:latin typeface="Georgia" pitchFamily="18" charset="0"/>
            </a:endParaRPr>
          </a:p>
          <a:p>
            <a:pPr algn="ctr"/>
            <a:r>
              <a:rPr lang="ru-RU" sz="2800" b="1" i="1">
                <a:solidFill>
                  <a:srgbClr val="0000FF"/>
                </a:solidFill>
                <a:latin typeface="Georgia" pitchFamily="18" charset="0"/>
              </a:rPr>
              <a:t>бутанон-2</a:t>
            </a: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5" y="214313"/>
            <a:ext cx="8183563" cy="1050925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5400" i="1" dirty="0" smtClean="0">
                <a:solidFill>
                  <a:srgbClr val="0000FF"/>
                </a:solidFill>
                <a:latin typeface="Georgia" pitchFamily="18" charset="0"/>
              </a:rPr>
              <a:t>Проверь себя!</a:t>
            </a:r>
            <a:endParaRPr lang="ru-RU" sz="5400" i="1" dirty="0">
              <a:solidFill>
                <a:srgbClr val="0000FF"/>
              </a:solidFill>
              <a:latin typeface="Georgia" pitchFamily="18" charset="0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428625" y="1143000"/>
            <a:ext cx="82867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 i="1">
                <a:solidFill>
                  <a:srgbClr val="7030A0"/>
                </a:solidFill>
                <a:latin typeface="Georgia" pitchFamily="18" charset="0"/>
              </a:rPr>
              <a:t>1. Установите соответствие:</a:t>
            </a:r>
          </a:p>
        </p:txBody>
      </p:sp>
      <p:sp>
        <p:nvSpPr>
          <p:cNvPr id="5" name="TextBox 4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428625" y="1571625"/>
            <a:ext cx="82867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400" b="1" i="1">
                <a:solidFill>
                  <a:srgbClr val="FF0000"/>
                </a:solidFill>
                <a:latin typeface="Georgia" pitchFamily="18" charset="0"/>
              </a:rPr>
              <a:t>общая формула           класс                 вещество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28625" y="2214563"/>
            <a:ext cx="2500313" cy="304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00050" indent="-400050">
              <a:buFontTx/>
              <a:buAutoNum type="romanUcPeriod"/>
            </a:pPr>
            <a:r>
              <a:rPr lang="ru-RU" sz="2400" b="1" i="1">
                <a:solidFill>
                  <a:srgbClr val="002060"/>
                </a:solidFill>
                <a:latin typeface="Georgia" pitchFamily="18" charset="0"/>
              </a:rPr>
              <a:t>   </a:t>
            </a:r>
            <a:r>
              <a:rPr lang="en-US" sz="2400" b="1" i="1">
                <a:solidFill>
                  <a:srgbClr val="002060"/>
                </a:solidFill>
                <a:latin typeface="Georgia" pitchFamily="18" charset="0"/>
              </a:rPr>
              <a:t>R – COOH</a:t>
            </a:r>
          </a:p>
          <a:p>
            <a:pPr marL="400050" indent="-400050">
              <a:buFontTx/>
              <a:buAutoNum type="romanUcPeriod"/>
            </a:pPr>
            <a:r>
              <a:rPr lang="ru-RU" sz="2400" b="1" i="1">
                <a:solidFill>
                  <a:srgbClr val="002060"/>
                </a:solidFill>
                <a:latin typeface="Georgia" pitchFamily="18" charset="0"/>
              </a:rPr>
              <a:t>   </a:t>
            </a:r>
            <a:r>
              <a:rPr lang="en-US" sz="2400" b="1" i="1">
                <a:solidFill>
                  <a:srgbClr val="002060"/>
                </a:solidFill>
                <a:latin typeface="Georgia" pitchFamily="18" charset="0"/>
              </a:rPr>
              <a:t>R – O – R </a:t>
            </a:r>
          </a:p>
          <a:p>
            <a:pPr marL="400050" indent="-400050">
              <a:buFontTx/>
              <a:buAutoNum type="romanUcPeriod"/>
            </a:pPr>
            <a:r>
              <a:rPr lang="ru-RU" sz="2400" b="1" i="1">
                <a:solidFill>
                  <a:srgbClr val="002060"/>
                </a:solidFill>
                <a:latin typeface="Georgia" pitchFamily="18" charset="0"/>
              </a:rPr>
              <a:t> </a:t>
            </a:r>
            <a:r>
              <a:rPr lang="en-US" sz="2400" b="1" i="1">
                <a:solidFill>
                  <a:srgbClr val="002060"/>
                </a:solidFill>
                <a:latin typeface="Georgia" pitchFamily="18" charset="0"/>
              </a:rPr>
              <a:t>R – COH </a:t>
            </a:r>
          </a:p>
          <a:p>
            <a:pPr marL="400050" indent="-400050">
              <a:buFontTx/>
              <a:buAutoNum type="romanUcPeriod"/>
            </a:pPr>
            <a:r>
              <a:rPr lang="ru-RU" sz="2400" b="1" i="1">
                <a:solidFill>
                  <a:srgbClr val="002060"/>
                </a:solidFill>
                <a:latin typeface="Georgia" pitchFamily="18" charset="0"/>
              </a:rPr>
              <a:t>  </a:t>
            </a:r>
            <a:r>
              <a:rPr lang="en-US" sz="2400" b="1" i="1">
                <a:solidFill>
                  <a:srgbClr val="002060"/>
                </a:solidFill>
                <a:latin typeface="Georgia" pitchFamily="18" charset="0"/>
              </a:rPr>
              <a:t>R – OH </a:t>
            </a:r>
          </a:p>
          <a:p>
            <a:pPr marL="400050" indent="-400050">
              <a:buFontTx/>
              <a:buAutoNum type="romanUcPeriod"/>
            </a:pPr>
            <a:r>
              <a:rPr lang="ru-RU" sz="2400" b="1" i="1">
                <a:solidFill>
                  <a:srgbClr val="002060"/>
                </a:solidFill>
                <a:latin typeface="Georgia" pitchFamily="18" charset="0"/>
              </a:rPr>
              <a:t>  </a:t>
            </a:r>
            <a:r>
              <a:rPr lang="en-US" sz="2400" b="1" i="1">
                <a:solidFill>
                  <a:srgbClr val="002060"/>
                </a:solidFill>
                <a:latin typeface="Georgia" pitchFamily="18" charset="0"/>
              </a:rPr>
              <a:t>R – COOR</a:t>
            </a:r>
            <a:r>
              <a:rPr lang="en-US" sz="2400" b="1" i="1" baseline="-10000">
                <a:solidFill>
                  <a:srgbClr val="002060"/>
                </a:solidFill>
                <a:latin typeface="Georgia" pitchFamily="18" charset="0"/>
              </a:rPr>
              <a:t>1</a:t>
            </a:r>
          </a:p>
          <a:p>
            <a:pPr marL="400050" indent="-400050">
              <a:buFontTx/>
              <a:buAutoNum type="romanUcPeriod"/>
            </a:pPr>
            <a:r>
              <a:rPr lang="ru-RU" sz="2400" b="1" i="1">
                <a:solidFill>
                  <a:srgbClr val="002060"/>
                </a:solidFill>
                <a:latin typeface="Georgia" pitchFamily="18" charset="0"/>
              </a:rPr>
              <a:t> </a:t>
            </a:r>
            <a:r>
              <a:rPr lang="en-US" sz="2400" b="1" i="1">
                <a:solidFill>
                  <a:srgbClr val="002060"/>
                </a:solidFill>
                <a:latin typeface="Georgia" pitchFamily="18" charset="0"/>
              </a:rPr>
              <a:t>R – C – R</a:t>
            </a:r>
          </a:p>
          <a:p>
            <a:pPr marL="400050" indent="-400050"/>
            <a:r>
              <a:rPr lang="en-US" sz="2400" b="1" i="1">
                <a:solidFill>
                  <a:srgbClr val="002060"/>
                </a:solidFill>
                <a:latin typeface="Georgia" pitchFamily="18" charset="0"/>
              </a:rPr>
              <a:t>        </a:t>
            </a:r>
            <a:r>
              <a:rPr lang="ru-RU" sz="2400" b="1" i="1">
                <a:solidFill>
                  <a:srgbClr val="002060"/>
                </a:solidFill>
                <a:latin typeface="Georgia" pitchFamily="18" charset="0"/>
              </a:rPr>
              <a:t>    </a:t>
            </a:r>
            <a:r>
              <a:rPr lang="en-US" sz="2400" b="1" i="1">
                <a:solidFill>
                  <a:srgbClr val="002060"/>
                </a:solidFill>
                <a:latin typeface="Georgia" pitchFamily="18" charset="0"/>
              </a:rPr>
              <a:t>  </a:t>
            </a:r>
            <a:r>
              <a:rPr lang="ru-RU" sz="2400" b="1" i="1">
                <a:solidFill>
                  <a:srgbClr val="002060"/>
                </a:solidFill>
                <a:latin typeface="Georgia" pitchFamily="18" charset="0"/>
              </a:rPr>
              <a:t> </a:t>
            </a:r>
            <a:r>
              <a:rPr lang="en-US" sz="2400" b="1" i="1">
                <a:solidFill>
                  <a:srgbClr val="002060"/>
                </a:solidFill>
                <a:latin typeface="Georgia" pitchFamily="18" charset="0"/>
              </a:rPr>
              <a:t>||</a:t>
            </a:r>
          </a:p>
          <a:p>
            <a:pPr marL="400050" indent="-400050"/>
            <a:r>
              <a:rPr lang="en-US" sz="2400" b="1" i="1">
                <a:solidFill>
                  <a:srgbClr val="002060"/>
                </a:solidFill>
                <a:latin typeface="Georgia" pitchFamily="18" charset="0"/>
              </a:rPr>
              <a:t>        </a:t>
            </a:r>
            <a:r>
              <a:rPr lang="ru-RU" sz="2400" b="1" i="1">
                <a:solidFill>
                  <a:srgbClr val="002060"/>
                </a:solidFill>
                <a:latin typeface="Georgia" pitchFamily="18" charset="0"/>
              </a:rPr>
              <a:t>    </a:t>
            </a:r>
            <a:r>
              <a:rPr lang="en-US" sz="2400" b="1" i="1">
                <a:solidFill>
                  <a:srgbClr val="002060"/>
                </a:solidFill>
                <a:latin typeface="Georgia" pitchFamily="18" charset="0"/>
              </a:rPr>
              <a:t> </a:t>
            </a:r>
            <a:r>
              <a:rPr lang="ru-RU" sz="2400" b="1" i="1">
                <a:solidFill>
                  <a:srgbClr val="002060"/>
                </a:solidFill>
                <a:latin typeface="Georgia" pitchFamily="18" charset="0"/>
              </a:rPr>
              <a:t> </a:t>
            </a:r>
            <a:r>
              <a:rPr lang="en-US" sz="2400" b="1" i="1">
                <a:solidFill>
                  <a:srgbClr val="002060"/>
                </a:solidFill>
                <a:latin typeface="Georgia" pitchFamily="18" charset="0"/>
              </a:rPr>
              <a:t> O</a:t>
            </a:r>
            <a:endParaRPr lang="ru-RU" sz="2400" b="1" i="1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8" name="TextBox 7">
            <a:hlinkClick r:id="rId4" action="ppaction://hlinkfile"/>
          </p:cNvPr>
          <p:cNvSpPr txBox="1">
            <a:spLocks noChangeArrowheads="1"/>
          </p:cNvSpPr>
          <p:nvPr/>
        </p:nvSpPr>
        <p:spPr bwMode="auto">
          <a:xfrm>
            <a:off x="3143250" y="2214563"/>
            <a:ext cx="2500313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ru-RU" sz="2400" b="1" i="1">
                <a:solidFill>
                  <a:srgbClr val="0000FF"/>
                </a:solidFill>
                <a:latin typeface="Georgia" pitchFamily="18" charset="0"/>
              </a:rPr>
              <a:t>сл. эфиры</a:t>
            </a:r>
          </a:p>
          <a:p>
            <a:pPr marL="342900" indent="-342900">
              <a:buFontTx/>
              <a:buAutoNum type="arabicPeriod"/>
            </a:pPr>
            <a:r>
              <a:rPr lang="ru-RU" sz="2400" b="1" i="1">
                <a:solidFill>
                  <a:srgbClr val="0000FF"/>
                </a:solidFill>
                <a:latin typeface="Georgia" pitchFamily="18" charset="0"/>
              </a:rPr>
              <a:t>спирты</a:t>
            </a:r>
          </a:p>
          <a:p>
            <a:pPr marL="342900" indent="-342900">
              <a:buFontTx/>
              <a:buAutoNum type="arabicPeriod"/>
            </a:pPr>
            <a:r>
              <a:rPr lang="ru-RU" sz="2400" b="1" i="1">
                <a:solidFill>
                  <a:srgbClr val="0000FF"/>
                </a:solidFill>
                <a:latin typeface="Georgia" pitchFamily="18" charset="0"/>
              </a:rPr>
              <a:t>карб. к-ты</a:t>
            </a:r>
          </a:p>
          <a:p>
            <a:pPr marL="342900" indent="-342900">
              <a:buFontTx/>
              <a:buAutoNum type="arabicPeriod"/>
            </a:pPr>
            <a:r>
              <a:rPr lang="ru-RU" sz="2400" b="1" i="1">
                <a:solidFill>
                  <a:srgbClr val="0000FF"/>
                </a:solidFill>
                <a:latin typeface="Georgia" pitchFamily="18" charset="0"/>
              </a:rPr>
              <a:t>кетоны</a:t>
            </a:r>
          </a:p>
          <a:p>
            <a:pPr marL="342900" indent="-342900">
              <a:buFontTx/>
              <a:buAutoNum type="arabicPeriod"/>
            </a:pPr>
            <a:r>
              <a:rPr lang="ru-RU" sz="2400" b="1" i="1">
                <a:solidFill>
                  <a:srgbClr val="0000FF"/>
                </a:solidFill>
                <a:latin typeface="Georgia" pitchFamily="18" charset="0"/>
              </a:rPr>
              <a:t>альдегиды</a:t>
            </a:r>
          </a:p>
          <a:p>
            <a:pPr marL="342900" indent="-342900">
              <a:buFontTx/>
              <a:buAutoNum type="arabicPeriod"/>
            </a:pPr>
            <a:r>
              <a:rPr lang="ru-RU" sz="2400" b="1" i="1">
                <a:solidFill>
                  <a:srgbClr val="0000FF"/>
                </a:solidFill>
                <a:latin typeface="Georgia" pitchFamily="18" charset="0"/>
              </a:rPr>
              <a:t>пр. эфиры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786438" y="2214563"/>
            <a:ext cx="3000375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i="1">
                <a:solidFill>
                  <a:srgbClr val="006C31"/>
                </a:solidFill>
                <a:latin typeface="Georgia" pitchFamily="18" charset="0"/>
              </a:rPr>
              <a:t>а) С</a:t>
            </a:r>
            <a:r>
              <a:rPr lang="ru-RU" sz="2400" b="1" i="1" baseline="-10000">
                <a:solidFill>
                  <a:srgbClr val="006C31"/>
                </a:solidFill>
                <a:latin typeface="Georgia" pitchFamily="18" charset="0"/>
              </a:rPr>
              <a:t>5</a:t>
            </a:r>
            <a:r>
              <a:rPr lang="ru-RU" sz="2400" b="1" i="1">
                <a:solidFill>
                  <a:srgbClr val="006C31"/>
                </a:solidFill>
                <a:latin typeface="Georgia" pitchFamily="18" charset="0"/>
              </a:rPr>
              <a:t>Н</a:t>
            </a:r>
            <a:r>
              <a:rPr lang="ru-RU" sz="2400" b="1" i="1" baseline="-10000">
                <a:solidFill>
                  <a:srgbClr val="006C31"/>
                </a:solidFill>
                <a:latin typeface="Georgia" pitchFamily="18" charset="0"/>
              </a:rPr>
              <a:t>11</a:t>
            </a:r>
            <a:r>
              <a:rPr lang="ru-RU" sz="2400" b="1" i="1">
                <a:solidFill>
                  <a:srgbClr val="006C31"/>
                </a:solidFill>
                <a:latin typeface="Georgia" pitchFamily="18" charset="0"/>
              </a:rPr>
              <a:t>–ОН </a:t>
            </a:r>
          </a:p>
          <a:p>
            <a:r>
              <a:rPr lang="ru-RU" sz="2400" b="1" i="1">
                <a:solidFill>
                  <a:srgbClr val="006C31"/>
                </a:solidFill>
                <a:latin typeface="Georgia" pitchFamily="18" charset="0"/>
              </a:rPr>
              <a:t>б) С</a:t>
            </a:r>
            <a:r>
              <a:rPr lang="ru-RU" sz="2400" b="1" i="1" baseline="-10000">
                <a:solidFill>
                  <a:srgbClr val="006C31"/>
                </a:solidFill>
                <a:latin typeface="Georgia" pitchFamily="18" charset="0"/>
              </a:rPr>
              <a:t>6</a:t>
            </a:r>
            <a:r>
              <a:rPr lang="ru-RU" sz="2400" b="1" i="1">
                <a:solidFill>
                  <a:srgbClr val="006C31"/>
                </a:solidFill>
                <a:latin typeface="Georgia" pitchFamily="18" charset="0"/>
              </a:rPr>
              <a:t>Н</a:t>
            </a:r>
            <a:r>
              <a:rPr lang="ru-RU" sz="2400" b="1" i="1" baseline="-10000">
                <a:solidFill>
                  <a:srgbClr val="006C31"/>
                </a:solidFill>
                <a:latin typeface="Georgia" pitchFamily="18" charset="0"/>
              </a:rPr>
              <a:t>13</a:t>
            </a:r>
            <a:r>
              <a:rPr lang="ru-RU" sz="2400" b="1" i="1">
                <a:solidFill>
                  <a:srgbClr val="006C31"/>
                </a:solidFill>
                <a:latin typeface="Georgia" pitchFamily="18" charset="0"/>
              </a:rPr>
              <a:t>–СОН</a:t>
            </a:r>
          </a:p>
          <a:p>
            <a:r>
              <a:rPr lang="ru-RU" sz="2400" b="1" i="1">
                <a:solidFill>
                  <a:srgbClr val="006C31"/>
                </a:solidFill>
                <a:latin typeface="Georgia" pitchFamily="18" charset="0"/>
              </a:rPr>
              <a:t>в) С</a:t>
            </a:r>
            <a:r>
              <a:rPr lang="ru-RU" sz="2400" b="1" i="1" baseline="-10000">
                <a:solidFill>
                  <a:srgbClr val="006C31"/>
                </a:solidFill>
                <a:latin typeface="Georgia" pitchFamily="18" charset="0"/>
              </a:rPr>
              <a:t>4</a:t>
            </a:r>
            <a:r>
              <a:rPr lang="ru-RU" sz="2400" b="1" i="1">
                <a:solidFill>
                  <a:srgbClr val="006C31"/>
                </a:solidFill>
                <a:latin typeface="Georgia" pitchFamily="18" charset="0"/>
              </a:rPr>
              <a:t>Н</a:t>
            </a:r>
            <a:r>
              <a:rPr lang="ru-RU" sz="2400" b="1" i="1" baseline="-10000">
                <a:solidFill>
                  <a:srgbClr val="006C31"/>
                </a:solidFill>
                <a:latin typeface="Georgia" pitchFamily="18" charset="0"/>
              </a:rPr>
              <a:t>9</a:t>
            </a:r>
            <a:r>
              <a:rPr lang="ru-RU" sz="2400" b="1" i="1">
                <a:solidFill>
                  <a:srgbClr val="006C31"/>
                </a:solidFill>
                <a:latin typeface="Georgia" pitchFamily="18" charset="0"/>
              </a:rPr>
              <a:t>–О–СН</a:t>
            </a:r>
            <a:r>
              <a:rPr lang="ru-RU" sz="2400" b="1" i="1" baseline="-10000">
                <a:solidFill>
                  <a:srgbClr val="006C31"/>
                </a:solidFill>
                <a:latin typeface="Georgia" pitchFamily="18" charset="0"/>
              </a:rPr>
              <a:t>3</a:t>
            </a:r>
          </a:p>
          <a:p>
            <a:r>
              <a:rPr lang="ru-RU" sz="2400" b="1" i="1">
                <a:solidFill>
                  <a:srgbClr val="006C31"/>
                </a:solidFill>
                <a:latin typeface="Georgia" pitchFamily="18" charset="0"/>
              </a:rPr>
              <a:t>г) С</a:t>
            </a:r>
            <a:r>
              <a:rPr lang="ru-RU" sz="2400" b="1" i="1" baseline="-10000">
                <a:solidFill>
                  <a:srgbClr val="006C31"/>
                </a:solidFill>
                <a:latin typeface="Georgia" pitchFamily="18" charset="0"/>
              </a:rPr>
              <a:t>5</a:t>
            </a:r>
            <a:r>
              <a:rPr lang="ru-RU" sz="2400" b="1" i="1">
                <a:solidFill>
                  <a:srgbClr val="006C31"/>
                </a:solidFill>
                <a:latin typeface="Georgia" pitchFamily="18" charset="0"/>
              </a:rPr>
              <a:t>Н</a:t>
            </a:r>
            <a:r>
              <a:rPr lang="ru-RU" sz="2400" b="1" i="1" baseline="-10000">
                <a:solidFill>
                  <a:srgbClr val="006C31"/>
                </a:solidFill>
                <a:latin typeface="Georgia" pitchFamily="18" charset="0"/>
              </a:rPr>
              <a:t>11</a:t>
            </a:r>
            <a:r>
              <a:rPr lang="ru-RU" sz="2400" b="1" i="1">
                <a:solidFill>
                  <a:srgbClr val="006C31"/>
                </a:solidFill>
                <a:latin typeface="Georgia" pitchFamily="18" charset="0"/>
              </a:rPr>
              <a:t>–СООН</a:t>
            </a:r>
          </a:p>
          <a:p>
            <a:r>
              <a:rPr lang="ru-RU" sz="2400" b="1" i="1">
                <a:solidFill>
                  <a:srgbClr val="006C31"/>
                </a:solidFill>
                <a:latin typeface="Georgia" pitchFamily="18" charset="0"/>
              </a:rPr>
              <a:t>д) СН</a:t>
            </a:r>
            <a:r>
              <a:rPr lang="ru-RU" sz="2400" b="1" i="1" baseline="-10000">
                <a:solidFill>
                  <a:srgbClr val="006C31"/>
                </a:solidFill>
                <a:latin typeface="Georgia" pitchFamily="18" charset="0"/>
              </a:rPr>
              <a:t>3</a:t>
            </a:r>
            <a:r>
              <a:rPr lang="ru-RU" sz="2400" b="1" i="1">
                <a:solidFill>
                  <a:srgbClr val="006C31"/>
                </a:solidFill>
                <a:latin typeface="Georgia" pitchFamily="18" charset="0"/>
              </a:rPr>
              <a:t>–СО–СН</a:t>
            </a:r>
            <a:r>
              <a:rPr lang="ru-RU" sz="2400" b="1" i="1" baseline="-10000">
                <a:solidFill>
                  <a:srgbClr val="006C31"/>
                </a:solidFill>
                <a:latin typeface="Georgia" pitchFamily="18" charset="0"/>
              </a:rPr>
              <a:t>3</a:t>
            </a:r>
            <a:r>
              <a:rPr lang="ru-RU" sz="2400" b="1" i="1">
                <a:solidFill>
                  <a:srgbClr val="006C31"/>
                </a:solidFill>
                <a:latin typeface="Georgia" pitchFamily="18" charset="0"/>
              </a:rPr>
              <a:t>  </a:t>
            </a:r>
          </a:p>
          <a:p>
            <a:r>
              <a:rPr lang="ru-RU" sz="2400" b="1" i="1">
                <a:solidFill>
                  <a:srgbClr val="006C31"/>
                </a:solidFill>
                <a:latin typeface="Georgia" pitchFamily="18" charset="0"/>
              </a:rPr>
              <a:t>е) СН</a:t>
            </a:r>
            <a:r>
              <a:rPr lang="ru-RU" sz="2400" b="1" i="1" baseline="-10000">
                <a:solidFill>
                  <a:srgbClr val="006C31"/>
                </a:solidFill>
                <a:latin typeface="Georgia" pitchFamily="18" charset="0"/>
              </a:rPr>
              <a:t>3</a:t>
            </a:r>
            <a:r>
              <a:rPr lang="ru-RU" sz="2400" b="1" i="1">
                <a:solidFill>
                  <a:srgbClr val="006C31"/>
                </a:solidFill>
                <a:latin typeface="Georgia" pitchFamily="18" charset="0"/>
              </a:rPr>
              <a:t>–СООС</a:t>
            </a:r>
            <a:r>
              <a:rPr lang="ru-RU" sz="2400" b="1" i="1" baseline="-10000">
                <a:solidFill>
                  <a:srgbClr val="006C31"/>
                </a:solidFill>
                <a:latin typeface="Georgia" pitchFamily="18" charset="0"/>
              </a:rPr>
              <a:t>2</a:t>
            </a:r>
            <a:r>
              <a:rPr lang="ru-RU" sz="2400" b="1" i="1">
                <a:solidFill>
                  <a:srgbClr val="006C31"/>
                </a:solidFill>
                <a:latin typeface="Georgia" pitchFamily="18" charset="0"/>
              </a:rPr>
              <a:t>Н</a:t>
            </a:r>
            <a:r>
              <a:rPr lang="ru-RU" sz="2400" b="1" i="1" baseline="-10000">
                <a:solidFill>
                  <a:srgbClr val="006C31"/>
                </a:solidFill>
                <a:latin typeface="Georgia" pitchFamily="18" charset="0"/>
              </a:rPr>
              <a:t>5</a:t>
            </a:r>
            <a:r>
              <a:rPr lang="ru-RU" sz="2400" b="1" i="1">
                <a:solidFill>
                  <a:srgbClr val="006C31"/>
                </a:solidFill>
                <a:latin typeface="Georgia" pitchFamily="18" charset="0"/>
              </a:rPr>
              <a:t> 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28625" y="5143500"/>
            <a:ext cx="828675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400" b="1" i="1">
                <a:solidFill>
                  <a:srgbClr val="7030A0"/>
                </a:solidFill>
                <a:latin typeface="Georgia" pitchFamily="18" charset="0"/>
              </a:rPr>
              <a:t>2. Назовите вещества по систематической  </a:t>
            </a:r>
          </a:p>
          <a:p>
            <a:pPr algn="just"/>
            <a:r>
              <a:rPr lang="ru-RU" sz="2400" b="1" i="1">
                <a:solidFill>
                  <a:srgbClr val="7030A0"/>
                </a:solidFill>
                <a:latin typeface="Georgia" pitchFamily="18" charset="0"/>
              </a:rPr>
              <a:t>     номенклатуре.</a:t>
            </a:r>
          </a:p>
        </p:txBody>
      </p:sp>
      <p:sp>
        <p:nvSpPr>
          <p:cNvPr id="11" name="Управляющая кнопка: настраиваемая 10">
            <a:hlinkClick r:id="rId5" action="ppaction://hlinkfile" highlightClick="1"/>
          </p:cNvPr>
          <p:cNvSpPr/>
          <p:nvPr/>
        </p:nvSpPr>
        <p:spPr>
          <a:xfrm>
            <a:off x="1142976" y="5929330"/>
            <a:ext cx="357190" cy="357190"/>
          </a:xfrm>
          <a:prstGeom prst="actionButtonBlank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Управляющая кнопка: настраиваемая 11">
            <a:hlinkClick r:id="rId6" action="ppaction://hlinkfile" highlightClick="1"/>
          </p:cNvPr>
          <p:cNvSpPr/>
          <p:nvPr/>
        </p:nvSpPr>
        <p:spPr>
          <a:xfrm>
            <a:off x="1928794" y="5929330"/>
            <a:ext cx="357190" cy="357190"/>
          </a:xfrm>
          <a:prstGeom prst="actionButtonBlank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Управляющая кнопка: настраиваемая 12">
            <a:hlinkClick r:id="rId7" action="ppaction://hlinkfile" highlightClick="1"/>
          </p:cNvPr>
          <p:cNvSpPr/>
          <p:nvPr/>
        </p:nvSpPr>
        <p:spPr>
          <a:xfrm>
            <a:off x="2786050" y="5929330"/>
            <a:ext cx="357190" cy="357190"/>
          </a:xfrm>
          <a:prstGeom prst="actionButtonBlank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Управляющая кнопка: настраиваемая 13">
            <a:hlinkClick r:id="rId8" action="ppaction://hlinkfile" highlightClick="1"/>
          </p:cNvPr>
          <p:cNvSpPr/>
          <p:nvPr/>
        </p:nvSpPr>
        <p:spPr>
          <a:xfrm>
            <a:off x="3571868" y="5929330"/>
            <a:ext cx="357190" cy="357190"/>
          </a:xfrm>
          <a:prstGeom prst="actionButtonBlank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Управляющая кнопка: настраиваемая 14">
            <a:hlinkClick r:id="rId9" action="ppaction://hlinkfile" highlightClick="1"/>
          </p:cNvPr>
          <p:cNvSpPr/>
          <p:nvPr/>
        </p:nvSpPr>
        <p:spPr>
          <a:xfrm>
            <a:off x="4357686" y="5929330"/>
            <a:ext cx="357190" cy="357190"/>
          </a:xfrm>
          <a:prstGeom prst="actionButtonBlank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Управляющая кнопка: настраиваемая 15">
            <a:hlinkClick r:id="rId10" action="ppaction://hlinkfile" highlightClick="1"/>
          </p:cNvPr>
          <p:cNvSpPr/>
          <p:nvPr/>
        </p:nvSpPr>
        <p:spPr>
          <a:xfrm>
            <a:off x="5143504" y="5929330"/>
            <a:ext cx="357190" cy="357190"/>
          </a:xfrm>
          <a:prstGeom prst="actionButtonBlank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" name="Управляющая кнопка: настраиваемая 16">
            <a:hlinkClick r:id="rId11" action="ppaction://hlinkfile" highlightClick="1"/>
          </p:cNvPr>
          <p:cNvSpPr/>
          <p:nvPr/>
        </p:nvSpPr>
        <p:spPr>
          <a:xfrm>
            <a:off x="5929322" y="5929330"/>
            <a:ext cx="357190" cy="357190"/>
          </a:xfrm>
          <a:prstGeom prst="actionButtonBlank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" name="Управляющая кнопка: настраиваемая 18">
            <a:hlinkClick r:id="rId12" action="ppaction://hlinkfile" highlightClick="1"/>
          </p:cNvPr>
          <p:cNvSpPr/>
          <p:nvPr/>
        </p:nvSpPr>
        <p:spPr>
          <a:xfrm>
            <a:off x="6786578" y="5929330"/>
            <a:ext cx="357190" cy="357190"/>
          </a:xfrm>
          <a:prstGeom prst="actionButtonBlank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" name="Управляющая кнопка: настраиваемая 19">
            <a:hlinkClick r:id="rId13" action="ppaction://hlinkfile" highlightClick="1"/>
          </p:cNvPr>
          <p:cNvSpPr/>
          <p:nvPr/>
        </p:nvSpPr>
        <p:spPr>
          <a:xfrm>
            <a:off x="7643834" y="5929330"/>
            <a:ext cx="357190" cy="357190"/>
          </a:xfrm>
          <a:prstGeom prst="actionButtonBlank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1" name="Управляющая кнопка: далее 20">
            <a:hlinkClick r:id="" action="ppaction://hlinkshowjump?jump=lastslide" highlightClick="1"/>
          </p:cNvPr>
          <p:cNvSpPr/>
          <p:nvPr/>
        </p:nvSpPr>
        <p:spPr>
          <a:xfrm>
            <a:off x="8572528" y="6286520"/>
            <a:ext cx="571472" cy="571480"/>
          </a:xfrm>
          <a:prstGeom prst="actionButtonForwardNext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7" grpId="0"/>
      <p:bldP spid="8" grpId="0"/>
      <p:bldP spid="9" grpId="0"/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5" y="500063"/>
            <a:ext cx="8183563" cy="765175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5400" i="1" dirty="0" smtClean="0">
                <a:solidFill>
                  <a:srgbClr val="0000FF"/>
                </a:solidFill>
                <a:latin typeface="Georgia" pitchFamily="18" charset="0"/>
              </a:rPr>
              <a:t>Проверь себя!</a:t>
            </a:r>
            <a:endParaRPr lang="ru-RU" sz="5400" i="1" dirty="0">
              <a:solidFill>
                <a:srgbClr val="0000FF"/>
              </a:solidFill>
              <a:latin typeface="Georgia" pitchFamily="18" charset="0"/>
            </a:endParaRPr>
          </a:p>
        </p:txBody>
      </p:sp>
      <p:sp>
        <p:nvSpPr>
          <p:cNvPr id="32770" name="TextBox 2"/>
          <p:cNvSpPr txBox="1">
            <a:spLocks noChangeArrowheads="1"/>
          </p:cNvSpPr>
          <p:nvPr/>
        </p:nvSpPr>
        <p:spPr bwMode="auto">
          <a:xfrm>
            <a:off x="2500313" y="1500188"/>
            <a:ext cx="1428750" cy="3786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b="1" i="1">
                <a:solidFill>
                  <a:srgbClr val="002060"/>
                </a:solidFill>
                <a:latin typeface="Georgia" pitchFamily="18" charset="0"/>
              </a:rPr>
              <a:t>I</a:t>
            </a:r>
            <a:r>
              <a:rPr lang="ru-RU" sz="4000" b="1" i="1">
                <a:solidFill>
                  <a:srgbClr val="002060"/>
                </a:solidFill>
                <a:latin typeface="Georgia" pitchFamily="18" charset="0"/>
              </a:rPr>
              <a:t>      </a:t>
            </a:r>
            <a:endParaRPr lang="en-US" sz="4000" b="1" i="1">
              <a:solidFill>
                <a:srgbClr val="002060"/>
              </a:solidFill>
              <a:latin typeface="Georgia" pitchFamily="18" charset="0"/>
            </a:endParaRPr>
          </a:p>
          <a:p>
            <a:pPr algn="ctr"/>
            <a:r>
              <a:rPr lang="en-US" sz="4000" b="1" i="1">
                <a:solidFill>
                  <a:srgbClr val="002060"/>
                </a:solidFill>
                <a:latin typeface="Georgia" pitchFamily="18" charset="0"/>
              </a:rPr>
              <a:t>II</a:t>
            </a:r>
            <a:r>
              <a:rPr lang="ru-RU" sz="4000" b="1" i="1">
                <a:solidFill>
                  <a:srgbClr val="002060"/>
                </a:solidFill>
                <a:latin typeface="Georgia" pitchFamily="18" charset="0"/>
              </a:rPr>
              <a:t>    </a:t>
            </a:r>
            <a:endParaRPr lang="en-US" sz="4000" b="1" i="1">
              <a:solidFill>
                <a:srgbClr val="002060"/>
              </a:solidFill>
              <a:latin typeface="Georgia" pitchFamily="18" charset="0"/>
            </a:endParaRPr>
          </a:p>
          <a:p>
            <a:pPr algn="ctr"/>
            <a:r>
              <a:rPr lang="en-US" sz="4000" b="1" i="1">
                <a:solidFill>
                  <a:srgbClr val="002060"/>
                </a:solidFill>
                <a:latin typeface="Georgia" pitchFamily="18" charset="0"/>
              </a:rPr>
              <a:t>III</a:t>
            </a:r>
            <a:r>
              <a:rPr lang="ru-RU" sz="4000" b="1" i="1">
                <a:solidFill>
                  <a:srgbClr val="002060"/>
                </a:solidFill>
                <a:latin typeface="Georgia" pitchFamily="18" charset="0"/>
              </a:rPr>
              <a:t>  </a:t>
            </a:r>
            <a:endParaRPr lang="en-US" sz="4000" b="1" i="1">
              <a:solidFill>
                <a:srgbClr val="002060"/>
              </a:solidFill>
              <a:latin typeface="Georgia" pitchFamily="18" charset="0"/>
            </a:endParaRPr>
          </a:p>
          <a:p>
            <a:pPr algn="ctr"/>
            <a:r>
              <a:rPr lang="en-US" sz="4000" b="1" i="1">
                <a:solidFill>
                  <a:srgbClr val="002060"/>
                </a:solidFill>
                <a:latin typeface="Georgia" pitchFamily="18" charset="0"/>
              </a:rPr>
              <a:t>IV</a:t>
            </a:r>
          </a:p>
          <a:p>
            <a:pPr algn="ctr"/>
            <a:r>
              <a:rPr lang="en-US" sz="4000" b="1" i="1">
                <a:solidFill>
                  <a:srgbClr val="002060"/>
                </a:solidFill>
                <a:latin typeface="Georgia" pitchFamily="18" charset="0"/>
              </a:rPr>
              <a:t>V</a:t>
            </a:r>
          </a:p>
          <a:p>
            <a:pPr algn="ctr"/>
            <a:r>
              <a:rPr lang="en-US" sz="4000" b="1" i="1">
                <a:solidFill>
                  <a:srgbClr val="002060"/>
                </a:solidFill>
                <a:latin typeface="Georgia" pitchFamily="18" charset="0"/>
              </a:rPr>
              <a:t>VI</a:t>
            </a:r>
            <a:endParaRPr lang="ru-RU" sz="4000" b="1" i="1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32771" name="TextBox 4"/>
          <p:cNvSpPr txBox="1">
            <a:spLocks noChangeArrowheads="1"/>
          </p:cNvSpPr>
          <p:nvPr/>
        </p:nvSpPr>
        <p:spPr bwMode="auto">
          <a:xfrm>
            <a:off x="4143375" y="1428750"/>
            <a:ext cx="857250" cy="378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 i="1">
                <a:solidFill>
                  <a:srgbClr val="0000FF"/>
                </a:solidFill>
                <a:latin typeface="Georgia" pitchFamily="18" charset="0"/>
              </a:rPr>
              <a:t>3</a:t>
            </a:r>
          </a:p>
          <a:p>
            <a:r>
              <a:rPr lang="ru-RU" sz="4000" b="1" i="1">
                <a:solidFill>
                  <a:srgbClr val="0000FF"/>
                </a:solidFill>
                <a:latin typeface="Georgia" pitchFamily="18" charset="0"/>
              </a:rPr>
              <a:t>6</a:t>
            </a:r>
          </a:p>
          <a:p>
            <a:r>
              <a:rPr lang="ru-RU" sz="4000" b="1" i="1">
                <a:solidFill>
                  <a:srgbClr val="0000FF"/>
                </a:solidFill>
                <a:latin typeface="Georgia" pitchFamily="18" charset="0"/>
              </a:rPr>
              <a:t>5</a:t>
            </a:r>
          </a:p>
          <a:p>
            <a:r>
              <a:rPr lang="ru-RU" sz="4000" b="1" i="1">
                <a:solidFill>
                  <a:srgbClr val="0000FF"/>
                </a:solidFill>
                <a:latin typeface="Georgia" pitchFamily="18" charset="0"/>
              </a:rPr>
              <a:t>2</a:t>
            </a:r>
          </a:p>
          <a:p>
            <a:r>
              <a:rPr lang="ru-RU" sz="4000" b="1" i="1">
                <a:solidFill>
                  <a:srgbClr val="0000FF"/>
                </a:solidFill>
                <a:latin typeface="Georgia" pitchFamily="18" charset="0"/>
              </a:rPr>
              <a:t>1</a:t>
            </a:r>
          </a:p>
          <a:p>
            <a:r>
              <a:rPr lang="ru-RU" sz="4000" b="1" i="1">
                <a:solidFill>
                  <a:srgbClr val="0000FF"/>
                </a:solidFill>
                <a:latin typeface="Georgia" pitchFamily="18" charset="0"/>
              </a:rPr>
              <a:t>4</a:t>
            </a:r>
          </a:p>
        </p:txBody>
      </p:sp>
      <p:sp>
        <p:nvSpPr>
          <p:cNvPr id="32772" name="TextBox 5"/>
          <p:cNvSpPr txBox="1">
            <a:spLocks noChangeArrowheads="1"/>
          </p:cNvSpPr>
          <p:nvPr/>
        </p:nvSpPr>
        <p:spPr bwMode="auto">
          <a:xfrm>
            <a:off x="5214938" y="1500188"/>
            <a:ext cx="1285875" cy="3786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 i="1">
                <a:solidFill>
                  <a:srgbClr val="006C31"/>
                </a:solidFill>
                <a:latin typeface="Georgia" pitchFamily="18" charset="0"/>
              </a:rPr>
              <a:t>Г</a:t>
            </a:r>
          </a:p>
          <a:p>
            <a:r>
              <a:rPr lang="ru-RU" sz="4000" b="1" i="1">
                <a:solidFill>
                  <a:srgbClr val="006C31"/>
                </a:solidFill>
                <a:latin typeface="Georgia" pitchFamily="18" charset="0"/>
              </a:rPr>
              <a:t>В</a:t>
            </a:r>
          </a:p>
          <a:p>
            <a:r>
              <a:rPr lang="ru-RU" sz="4000" b="1" i="1">
                <a:solidFill>
                  <a:srgbClr val="006C31"/>
                </a:solidFill>
                <a:latin typeface="Georgia" pitchFamily="18" charset="0"/>
              </a:rPr>
              <a:t>Б</a:t>
            </a:r>
          </a:p>
          <a:p>
            <a:r>
              <a:rPr lang="ru-RU" sz="4000" b="1" i="1">
                <a:solidFill>
                  <a:srgbClr val="006C31"/>
                </a:solidFill>
                <a:latin typeface="Georgia" pitchFamily="18" charset="0"/>
              </a:rPr>
              <a:t>А</a:t>
            </a:r>
          </a:p>
          <a:p>
            <a:r>
              <a:rPr lang="ru-RU" sz="4000" b="1" i="1">
                <a:solidFill>
                  <a:srgbClr val="006C31"/>
                </a:solidFill>
                <a:latin typeface="Georgia" pitchFamily="18" charset="0"/>
              </a:rPr>
              <a:t>Е</a:t>
            </a:r>
          </a:p>
          <a:p>
            <a:r>
              <a:rPr lang="ru-RU" sz="4000" b="1" i="1">
                <a:solidFill>
                  <a:srgbClr val="006C31"/>
                </a:solidFill>
                <a:latin typeface="Georgia" pitchFamily="18" charset="0"/>
              </a:rPr>
              <a:t>Д</a:t>
            </a:r>
          </a:p>
        </p:txBody>
      </p:sp>
      <p:sp>
        <p:nvSpPr>
          <p:cNvPr id="9" name="Управляющая кнопка: назад 8">
            <a:hlinkClick r:id="" action="ppaction://hlinkshowjump?jump=previousslide" highlightClick="1"/>
          </p:cNvPr>
          <p:cNvSpPr/>
          <p:nvPr/>
        </p:nvSpPr>
        <p:spPr>
          <a:xfrm>
            <a:off x="8501090" y="6215082"/>
            <a:ext cx="642910" cy="642918"/>
          </a:xfrm>
          <a:prstGeom prst="actionButtonBackPrevious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500063"/>
            <a:ext cx="8183562" cy="765175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5400" i="1" dirty="0" smtClean="0">
                <a:solidFill>
                  <a:srgbClr val="0000FF"/>
                </a:solidFill>
                <a:latin typeface="Georgia" pitchFamily="18" charset="0"/>
              </a:rPr>
              <a:t>Домашнее задание</a:t>
            </a:r>
            <a:endParaRPr lang="ru-RU" sz="5400" i="1" dirty="0">
              <a:solidFill>
                <a:srgbClr val="0000FF"/>
              </a:solidFill>
              <a:latin typeface="Georgia" pitchFamily="18" charset="0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928688" y="1285875"/>
            <a:ext cx="74295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 i="1">
                <a:solidFill>
                  <a:srgbClr val="002060"/>
                </a:solidFill>
                <a:latin typeface="Georgia" pitchFamily="18" charset="0"/>
              </a:rPr>
              <a:t>Параграф (17-21) – 1 и 2 части</a:t>
            </a:r>
          </a:p>
          <a:p>
            <a:r>
              <a:rPr lang="ru-RU" sz="3600" b="1" i="1">
                <a:solidFill>
                  <a:srgbClr val="002060"/>
                </a:solidFill>
                <a:latin typeface="Georgia" pitchFamily="18" charset="0"/>
              </a:rPr>
              <a:t>упр. 1,2,4,5  стр. 153-154</a:t>
            </a:r>
          </a:p>
          <a:p>
            <a:r>
              <a:rPr lang="ru-RU" sz="3600" b="1" i="1">
                <a:solidFill>
                  <a:srgbClr val="002060"/>
                </a:solidFill>
                <a:latin typeface="Georgia" pitchFamily="18" charset="0"/>
              </a:rPr>
              <a:t>                     2  стр. 174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857250" y="4786313"/>
            <a:ext cx="3929063" cy="175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5400" b="1" i="1">
                <a:solidFill>
                  <a:srgbClr val="006C31"/>
                </a:solidFill>
                <a:latin typeface="Georgia" pitchFamily="18" charset="0"/>
              </a:rPr>
              <a:t>Урок окончен!</a:t>
            </a:r>
          </a:p>
        </p:txBody>
      </p:sp>
      <p:pic>
        <p:nvPicPr>
          <p:cNvPr id="5" name="Рисунок 4" descr="0010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7884" y="4000504"/>
            <a:ext cx="2405072" cy="2405072"/>
          </a:xfrm>
          <a:prstGeom prst="rect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</p:pic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571500"/>
            <a:ext cx="8183562" cy="1050925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6000" i="1" dirty="0" smtClean="0">
                <a:solidFill>
                  <a:srgbClr val="0000FF"/>
                </a:solidFill>
                <a:latin typeface="Georgia" pitchFamily="18" charset="0"/>
              </a:rPr>
              <a:t>Задачи урока:</a:t>
            </a:r>
            <a:endParaRPr lang="ru-RU" sz="6000" i="1" dirty="0">
              <a:solidFill>
                <a:srgbClr val="0000FF"/>
              </a:solidFill>
              <a:latin typeface="Georgi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85786" y="2000240"/>
            <a:ext cx="7215238" cy="3416320"/>
          </a:xfrm>
          <a:prstGeom prst="rect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buFontTx/>
              <a:buBlip>
                <a:blip r:embed="rId2"/>
              </a:buBlip>
              <a:defRPr/>
            </a:pPr>
            <a:r>
              <a:rPr lang="ru-RU" sz="2400" b="1" i="1" dirty="0">
                <a:solidFill>
                  <a:srgbClr val="002060"/>
                </a:solidFill>
                <a:latin typeface="Georgia" pitchFamily="18" charset="0"/>
              </a:rPr>
              <a:t> познакомиться      с       классификацией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rgbClr val="002060"/>
                </a:solidFill>
                <a:latin typeface="Georgia" pitchFamily="18" charset="0"/>
              </a:rPr>
              <a:t>    кислородсодержащих         органических 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rgbClr val="002060"/>
                </a:solidFill>
                <a:latin typeface="Georgia" pitchFamily="18" charset="0"/>
              </a:rPr>
              <a:t>    соединений;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Tx/>
              <a:buBlip>
                <a:blip r:embed="rId2"/>
              </a:buBlip>
              <a:defRPr/>
            </a:pPr>
            <a:r>
              <a:rPr lang="ru-RU" sz="2400" b="1" i="1" dirty="0">
                <a:solidFill>
                  <a:srgbClr val="002060"/>
                </a:solidFill>
                <a:latin typeface="Georgia" pitchFamily="18" charset="0"/>
              </a:rPr>
              <a:t> построение       гомологических      рядов 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rgbClr val="002060"/>
                </a:solidFill>
                <a:latin typeface="Georgia" pitchFamily="18" charset="0"/>
              </a:rPr>
              <a:t>    веществ;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Tx/>
              <a:buBlip>
                <a:blip r:embed="rId2"/>
              </a:buBlip>
              <a:defRPr/>
            </a:pPr>
            <a:r>
              <a:rPr lang="ru-RU" sz="2400" b="1" i="1" dirty="0">
                <a:solidFill>
                  <a:srgbClr val="002060"/>
                </a:solidFill>
                <a:latin typeface="Georgia" pitchFamily="18" charset="0"/>
              </a:rPr>
              <a:t> выявление возможных видов изомерии;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Tx/>
              <a:buBlip>
                <a:blip r:embed="rId2"/>
              </a:buBlip>
              <a:defRPr/>
            </a:pPr>
            <a:r>
              <a:rPr lang="ru-RU" sz="2400" b="1" i="1" dirty="0">
                <a:solidFill>
                  <a:srgbClr val="002060"/>
                </a:solidFill>
                <a:latin typeface="Georgia" pitchFamily="18" charset="0"/>
              </a:rPr>
              <a:t> построение      структурных     формул 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rgbClr val="002060"/>
                </a:solidFill>
                <a:latin typeface="Georgia" pitchFamily="18" charset="0"/>
              </a:rPr>
              <a:t>    изомеров     веществ,       номенклатура 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rgbClr val="002060"/>
                </a:solidFill>
                <a:latin typeface="Georgia" pitchFamily="18" charset="0"/>
              </a:rPr>
              <a:t>    веществ.</a:t>
            </a: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Выноска 1 (граница и черта) 6"/>
          <p:cNvSpPr/>
          <p:nvPr/>
        </p:nvSpPr>
        <p:spPr>
          <a:xfrm rot="10800000" flipV="1">
            <a:off x="500028" y="2928933"/>
            <a:ext cx="2214577" cy="1301193"/>
          </a:xfrm>
          <a:prstGeom prst="accentBorderCallout1">
            <a:avLst>
              <a:gd name="adj1" fmla="val 52528"/>
              <a:gd name="adj2" fmla="val -9359"/>
              <a:gd name="adj3" fmla="val 51768"/>
              <a:gd name="adj4" fmla="val -28209"/>
            </a:avLst>
          </a:prstGeom>
          <a:ln w="25400">
            <a:solidFill>
              <a:srgbClr val="0000FF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  <a:outerShdw blurRad="65500" dist="38100" dir="5400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" name="Выноска 1 (граница и черта) 5"/>
          <p:cNvSpPr/>
          <p:nvPr/>
        </p:nvSpPr>
        <p:spPr>
          <a:xfrm rot="5400000">
            <a:off x="1660900" y="3411142"/>
            <a:ext cx="1607357" cy="3929090"/>
          </a:xfrm>
          <a:prstGeom prst="accentBorderCallout1">
            <a:avLst>
              <a:gd name="adj1" fmla="val 51195"/>
              <a:gd name="adj2" fmla="val -9359"/>
              <a:gd name="adj3" fmla="val 16546"/>
              <a:gd name="adj4" fmla="val -36217"/>
            </a:avLst>
          </a:prstGeom>
          <a:ln w="25400">
            <a:solidFill>
              <a:srgbClr val="0000FF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  <a:outerShdw blurRad="65500" dist="38100" dir="5400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vert27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1" name="Выноска 1 (граница и черта) 10"/>
          <p:cNvSpPr/>
          <p:nvPr/>
        </p:nvSpPr>
        <p:spPr>
          <a:xfrm rot="5400000">
            <a:off x="5840024" y="3375422"/>
            <a:ext cx="1607355" cy="4000528"/>
          </a:xfrm>
          <a:prstGeom prst="accentBorderCallout1">
            <a:avLst>
              <a:gd name="adj1" fmla="val 51639"/>
              <a:gd name="adj2" fmla="val -8333"/>
              <a:gd name="adj3" fmla="val 84872"/>
              <a:gd name="adj4" fmla="val -34039"/>
            </a:avLst>
          </a:prstGeom>
          <a:ln w="25400">
            <a:solidFill>
              <a:srgbClr val="0000FF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  <a:outerShdw blurRad="65500" dist="38100" dir="5400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vert27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9" name="Выноска 1 (граница и черта) 8"/>
          <p:cNvSpPr/>
          <p:nvPr/>
        </p:nvSpPr>
        <p:spPr>
          <a:xfrm>
            <a:off x="6286512" y="2928934"/>
            <a:ext cx="2357454" cy="1301192"/>
          </a:xfrm>
          <a:prstGeom prst="accentBorderCallout1">
            <a:avLst>
              <a:gd name="adj1" fmla="val 49861"/>
              <a:gd name="adj2" fmla="val -5233"/>
              <a:gd name="adj3" fmla="val 50611"/>
              <a:gd name="adj4" fmla="val -23206"/>
            </a:avLst>
          </a:prstGeom>
          <a:ln w="25400">
            <a:solidFill>
              <a:srgbClr val="0000FF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  <a:outerShdw blurRad="65500" dist="38100" dir="5400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8" name="Выноска 1 (граница и черта) 7"/>
          <p:cNvSpPr/>
          <p:nvPr/>
        </p:nvSpPr>
        <p:spPr>
          <a:xfrm rot="16200000" flipV="1">
            <a:off x="5954835" y="-25538"/>
            <a:ext cx="1377733" cy="4000528"/>
          </a:xfrm>
          <a:prstGeom prst="accentBorderCallout1">
            <a:avLst>
              <a:gd name="adj1" fmla="val 50306"/>
              <a:gd name="adj2" fmla="val -8333"/>
              <a:gd name="adj3" fmla="val 86337"/>
              <a:gd name="adj4" fmla="val -32148"/>
            </a:avLst>
          </a:prstGeom>
          <a:ln w="25400">
            <a:solidFill>
              <a:srgbClr val="0000FF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  <a:outerShdw blurRad="65500" dist="38100" dir="5400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vert27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0" name="Выноска 1 (граница и черта) 9"/>
          <p:cNvSpPr/>
          <p:nvPr/>
        </p:nvSpPr>
        <p:spPr>
          <a:xfrm rot="16200000" flipV="1">
            <a:off x="1775712" y="10181"/>
            <a:ext cx="1377733" cy="3929090"/>
          </a:xfrm>
          <a:prstGeom prst="accentBorderCallout1">
            <a:avLst>
              <a:gd name="adj1" fmla="val 49535"/>
              <a:gd name="adj2" fmla="val -10111"/>
              <a:gd name="adj3" fmla="val 13861"/>
              <a:gd name="adj4" fmla="val -28824"/>
            </a:avLst>
          </a:prstGeom>
          <a:ln w="25400">
            <a:solidFill>
              <a:srgbClr val="0000FF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  <a:outerShdw blurRad="65500" dist="38100" dir="5400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vert27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i="1" dirty="0">
              <a:solidFill>
                <a:srgbClr val="0000FF"/>
              </a:solidFill>
              <a:latin typeface="Georgia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357188"/>
            <a:ext cx="8183562" cy="836612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400" i="1" dirty="0" smtClean="0">
                <a:solidFill>
                  <a:srgbClr val="0000FF"/>
                </a:solidFill>
                <a:latin typeface="Georgia" pitchFamily="18" charset="0"/>
              </a:rPr>
              <a:t>Классификация веществ</a:t>
            </a:r>
            <a:endParaRPr lang="ru-RU" sz="4400" i="1" dirty="0">
              <a:solidFill>
                <a:srgbClr val="0000FF"/>
              </a:solidFill>
              <a:latin typeface="Georgia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214678" y="3000372"/>
            <a:ext cx="2643206" cy="1071570"/>
          </a:xfrm>
          <a:prstGeom prst="roundRect">
            <a:avLst/>
          </a:prstGeom>
          <a:ln w="31750">
            <a:solidFill>
              <a:srgbClr val="0000FF"/>
            </a:solidFill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65500" dist="38100" dir="5400000" rotWithShape="0">
              <a:srgbClr val="000000">
                <a:alpha val="40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i="1" dirty="0">
                <a:solidFill>
                  <a:srgbClr val="0000FF"/>
                </a:solidFill>
                <a:latin typeface="Georgia" pitchFamily="18" charset="0"/>
              </a:rPr>
              <a:t>С</a:t>
            </a:r>
            <a:r>
              <a:rPr lang="ru-RU" sz="4400" b="1" i="1" baseline="-10000" dirty="0">
                <a:solidFill>
                  <a:srgbClr val="0000FF"/>
                </a:solidFill>
                <a:latin typeface="Georgia" pitchFamily="18" charset="0"/>
              </a:rPr>
              <a:t>х</a:t>
            </a:r>
            <a:r>
              <a:rPr lang="ru-RU" sz="4400" b="1" i="1" dirty="0">
                <a:solidFill>
                  <a:srgbClr val="0000FF"/>
                </a:solidFill>
                <a:latin typeface="Georgia" pitchFamily="18" charset="0"/>
              </a:rPr>
              <a:t>Н</a:t>
            </a:r>
            <a:r>
              <a:rPr lang="ru-RU" sz="4400" b="1" i="1" baseline="-10000" dirty="0">
                <a:solidFill>
                  <a:srgbClr val="0000FF"/>
                </a:solidFill>
                <a:latin typeface="Georgia" pitchFamily="18" charset="0"/>
              </a:rPr>
              <a:t>у</a:t>
            </a:r>
            <a:r>
              <a:rPr lang="ru-RU" sz="4400" b="1" i="1" dirty="0">
                <a:solidFill>
                  <a:srgbClr val="0000FF"/>
                </a:solidFill>
                <a:latin typeface="Georgia" pitchFamily="18" charset="0"/>
              </a:rPr>
              <a:t>О</a:t>
            </a:r>
            <a:r>
              <a:rPr lang="en-US" sz="4400" b="1" i="1" baseline="-10000" dirty="0">
                <a:solidFill>
                  <a:srgbClr val="0000FF"/>
                </a:solidFill>
                <a:latin typeface="Georgia" pitchFamily="18" charset="0"/>
              </a:rPr>
              <a:t>z</a:t>
            </a:r>
            <a:endParaRPr lang="ru-RU" sz="4400" b="1" i="1" baseline="-10000" dirty="0">
              <a:solidFill>
                <a:srgbClr val="0000FF"/>
              </a:solidFill>
              <a:latin typeface="Georgia" pitchFamily="18" charset="0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500063" y="1214438"/>
            <a:ext cx="39290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 i="1" u="sng">
                <a:solidFill>
                  <a:srgbClr val="0000FF"/>
                </a:solidFill>
                <a:latin typeface="Georgia" pitchFamily="18" charset="0"/>
              </a:rPr>
              <a:t>карбоновые кислоты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4643438" y="1214438"/>
            <a:ext cx="40005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 i="1" u="sng">
                <a:solidFill>
                  <a:srgbClr val="0000FF"/>
                </a:solidFill>
                <a:latin typeface="Georgia" pitchFamily="18" charset="0"/>
              </a:rPr>
              <a:t>альдегиды</a:t>
            </a:r>
            <a:endParaRPr lang="ru-RU" sz="2400" b="1" i="1" u="sng">
              <a:solidFill>
                <a:srgbClr val="0000FF"/>
              </a:solidFill>
              <a:latin typeface="Georgia" pitchFamily="18" charset="0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6286500" y="2857500"/>
            <a:ext cx="23574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 i="1" u="sng">
                <a:solidFill>
                  <a:srgbClr val="0000FF"/>
                </a:solidFill>
                <a:latin typeface="Georgia" pitchFamily="18" charset="0"/>
              </a:rPr>
              <a:t>кетоны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4643438" y="4500563"/>
            <a:ext cx="40005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 i="1" u="sng">
                <a:solidFill>
                  <a:srgbClr val="0000FF"/>
                </a:solidFill>
                <a:latin typeface="Georgia" pitchFamily="18" charset="0"/>
              </a:rPr>
              <a:t>эфиры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500063" y="4500563"/>
            <a:ext cx="39290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 i="1" u="sng">
                <a:solidFill>
                  <a:srgbClr val="0000FF"/>
                </a:solidFill>
                <a:latin typeface="Georgia" pitchFamily="18" charset="0"/>
              </a:rPr>
              <a:t>спирты</a:t>
            </a:r>
            <a:r>
              <a:rPr lang="ru-RU" sz="2800" b="1" i="1">
                <a:solidFill>
                  <a:srgbClr val="0000FF"/>
                </a:solidFill>
                <a:latin typeface="Georgia" pitchFamily="18" charset="0"/>
              </a:rPr>
              <a:t> 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1143000" y="2928938"/>
            <a:ext cx="1643063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 i="1">
                <a:solidFill>
                  <a:srgbClr val="0000FF"/>
                </a:solidFill>
                <a:latin typeface="Georgia" pitchFamily="18" charset="0"/>
              </a:rPr>
              <a:t>            </a:t>
            </a:r>
            <a:r>
              <a:rPr lang="ru-RU" sz="2400" b="1" i="1" u="sng">
                <a:solidFill>
                  <a:srgbClr val="0000FF"/>
                </a:solidFill>
                <a:latin typeface="Georgia" pitchFamily="18" charset="0"/>
              </a:rPr>
              <a:t>фенолы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500063" y="4857750"/>
            <a:ext cx="39290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 i="1" u="sng">
                <a:solidFill>
                  <a:srgbClr val="0000FF"/>
                </a:solidFill>
                <a:latin typeface="Georgia" pitchFamily="18" charset="0"/>
              </a:rPr>
              <a:t>одно-      атомные    -много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500063" y="5214938"/>
            <a:ext cx="18573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 i="1">
                <a:latin typeface="Georgia" pitchFamily="18" charset="0"/>
              </a:rPr>
              <a:t>R – </a:t>
            </a:r>
            <a:r>
              <a:rPr lang="en-US" sz="2400" b="1" i="1">
                <a:solidFill>
                  <a:srgbClr val="FF0000"/>
                </a:solidFill>
                <a:latin typeface="Georgia" pitchFamily="18" charset="0"/>
              </a:rPr>
              <a:t>OH </a:t>
            </a:r>
            <a:endParaRPr lang="ru-RU" sz="2400" b="1" i="1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2357438" y="5214938"/>
            <a:ext cx="20716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 i="1">
                <a:latin typeface="Georgia" pitchFamily="18" charset="0"/>
              </a:rPr>
              <a:t>R–(</a:t>
            </a:r>
            <a:r>
              <a:rPr lang="en-US" sz="2400" b="1" i="1">
                <a:solidFill>
                  <a:srgbClr val="FF0000"/>
                </a:solidFill>
                <a:latin typeface="Georgia" pitchFamily="18" charset="0"/>
              </a:rPr>
              <a:t>OH</a:t>
            </a:r>
            <a:r>
              <a:rPr lang="en-US" sz="2400" b="1" i="1">
                <a:latin typeface="Georgia" pitchFamily="18" charset="0"/>
              </a:rPr>
              <a:t>)</a:t>
            </a:r>
            <a:r>
              <a:rPr lang="en-US" sz="2400" b="1" i="1">
                <a:solidFill>
                  <a:srgbClr val="FF0000"/>
                </a:solidFill>
                <a:latin typeface="Georgia" pitchFamily="18" charset="0"/>
              </a:rPr>
              <a:t>n</a:t>
            </a:r>
            <a:endParaRPr lang="ru-RU" sz="2400" b="1" i="1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4643438" y="4786313"/>
            <a:ext cx="40005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 i="1" u="sng">
                <a:solidFill>
                  <a:srgbClr val="0000FF"/>
                </a:solidFill>
                <a:latin typeface="Georgia" pitchFamily="18" charset="0"/>
              </a:rPr>
              <a:t>простые</a:t>
            </a:r>
            <a:r>
              <a:rPr lang="ru-RU" sz="2000" b="1" i="1">
                <a:solidFill>
                  <a:srgbClr val="0000FF"/>
                </a:solidFill>
                <a:latin typeface="Georgia" pitchFamily="18" charset="0"/>
              </a:rPr>
              <a:t>                   </a:t>
            </a:r>
            <a:r>
              <a:rPr lang="ru-RU" sz="2000" b="1" i="1" u="sng">
                <a:solidFill>
                  <a:srgbClr val="0000FF"/>
                </a:solidFill>
                <a:latin typeface="Georgia" pitchFamily="18" charset="0"/>
              </a:rPr>
              <a:t>сложные</a:t>
            </a:r>
          </a:p>
        </p:txBody>
      </p:sp>
      <p:cxnSp>
        <p:nvCxnSpPr>
          <p:cNvPr id="27" name="Прямая соединительная линия 26"/>
          <p:cNvCxnSpPr>
            <a:endCxn id="0" idx="4"/>
          </p:cNvCxnSpPr>
          <p:nvPr/>
        </p:nvCxnSpPr>
        <p:spPr>
          <a:xfrm rot="5400000">
            <a:off x="6019800" y="5554663"/>
            <a:ext cx="1249363" cy="1587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6" name="Группа 75"/>
          <p:cNvGrpSpPr>
            <a:grpSpLocks/>
          </p:cNvGrpSpPr>
          <p:nvPr/>
        </p:nvGrpSpPr>
        <p:grpSpPr bwMode="auto">
          <a:xfrm>
            <a:off x="642938" y="3000375"/>
            <a:ext cx="857250" cy="1000125"/>
            <a:chOff x="642910" y="3000372"/>
            <a:chExt cx="857256" cy="1000132"/>
          </a:xfrm>
        </p:grpSpPr>
        <p:cxnSp>
          <p:nvCxnSpPr>
            <p:cNvPr id="37" name="Прямая соединительная линия 36"/>
            <p:cNvCxnSpPr>
              <a:endCxn id="35" idx="3"/>
            </p:cNvCxnSpPr>
            <p:nvPr/>
          </p:nvCxnSpPr>
          <p:spPr>
            <a:xfrm rot="5400000">
              <a:off x="857223" y="3357563"/>
              <a:ext cx="142876" cy="3175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7473" name="Группа 44"/>
            <p:cNvGrpSpPr>
              <a:grpSpLocks/>
            </p:cNvGrpSpPr>
            <p:nvPr/>
          </p:nvGrpSpPr>
          <p:grpSpPr bwMode="auto">
            <a:xfrm>
              <a:off x="642910" y="3000372"/>
              <a:ext cx="857256" cy="1000132"/>
              <a:chOff x="714348" y="3000372"/>
              <a:chExt cx="857256" cy="1000132"/>
            </a:xfrm>
          </p:grpSpPr>
          <p:sp>
            <p:nvSpPr>
              <p:cNvPr id="35" name="Шестиугольник 34"/>
              <p:cNvSpPr/>
              <p:nvPr/>
            </p:nvSpPr>
            <p:spPr>
              <a:xfrm rot="16200000">
                <a:off x="714348" y="3429000"/>
                <a:ext cx="571504" cy="571504"/>
              </a:xfrm>
              <a:prstGeom prst="hexagon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43" name="Овал 42"/>
              <p:cNvSpPr/>
              <p:nvPr/>
            </p:nvSpPr>
            <p:spPr>
              <a:xfrm>
                <a:off x="785785" y="3500439"/>
                <a:ext cx="428628" cy="428628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7476" name="TextBox 43"/>
              <p:cNvSpPr txBox="1">
                <a:spLocks noChangeArrowheads="1"/>
              </p:cNvSpPr>
              <p:nvPr/>
            </p:nvSpPr>
            <p:spPr bwMode="auto">
              <a:xfrm>
                <a:off x="857224" y="3000372"/>
                <a:ext cx="714380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b="1" i="1">
                    <a:latin typeface="Georgia" pitchFamily="18" charset="0"/>
                  </a:rPr>
                  <a:t>OH</a:t>
                </a:r>
                <a:endParaRPr lang="ru-RU" b="1" i="1">
                  <a:latin typeface="Georgia" pitchFamily="18" charset="0"/>
                </a:endParaRPr>
              </a:p>
            </p:txBody>
          </p:sp>
        </p:grpSp>
      </p:grpSp>
      <p:grpSp>
        <p:nvGrpSpPr>
          <p:cNvPr id="57" name="Группа 56"/>
          <p:cNvGrpSpPr>
            <a:grpSpLocks/>
          </p:cNvGrpSpPr>
          <p:nvPr/>
        </p:nvGrpSpPr>
        <p:grpSpPr bwMode="auto">
          <a:xfrm>
            <a:off x="571500" y="1428750"/>
            <a:ext cx="2214563" cy="1104900"/>
            <a:chOff x="785786" y="1357298"/>
            <a:chExt cx="2214578" cy="1104607"/>
          </a:xfrm>
        </p:grpSpPr>
        <p:sp>
          <p:nvSpPr>
            <p:cNvPr id="46" name="TextBox 45"/>
            <p:cNvSpPr txBox="1"/>
            <p:nvPr/>
          </p:nvSpPr>
          <p:spPr>
            <a:xfrm>
              <a:off x="1214414" y="1357298"/>
              <a:ext cx="1143008" cy="646331"/>
            </a:xfrm>
            <a:prstGeom prst="rect">
              <a:avLst/>
            </a:prstGeom>
            <a:noFill/>
            <a:scene3d>
              <a:camera prst="orthographicFront">
                <a:rot lat="20731345" lon="930247" rev="2761968"/>
              </a:camera>
              <a:lightRig rig="threePt" dir="t"/>
            </a:scene3d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3600" b="1" i="1" dirty="0">
                  <a:solidFill>
                    <a:srgbClr val="FF0000"/>
                  </a:solidFill>
                  <a:latin typeface="Georgia" pitchFamily="18" charset="0"/>
                  <a:cs typeface="Times New Roman"/>
                </a:rPr>
                <a:t>=</a:t>
              </a:r>
              <a:endParaRPr lang="ru-RU" sz="3600" b="1" i="1" dirty="0">
                <a:solidFill>
                  <a:srgbClr val="FF0000"/>
                </a:solidFill>
                <a:latin typeface="Georgia" pitchFamily="18" charset="0"/>
                <a:cs typeface="+mn-cs"/>
              </a:endParaRPr>
            </a:p>
          </p:txBody>
        </p:sp>
        <p:grpSp>
          <p:nvGrpSpPr>
            <p:cNvPr id="17467" name="Группа 55"/>
            <p:cNvGrpSpPr>
              <a:grpSpLocks/>
            </p:cNvGrpSpPr>
            <p:nvPr/>
          </p:nvGrpSpPr>
          <p:grpSpPr bwMode="auto">
            <a:xfrm>
              <a:off x="785786" y="1500174"/>
              <a:ext cx="2214578" cy="961731"/>
              <a:chOff x="571472" y="1500174"/>
              <a:chExt cx="2214578" cy="961731"/>
            </a:xfrm>
          </p:grpSpPr>
          <p:sp>
            <p:nvSpPr>
              <p:cNvPr id="33" name="TextBox 32"/>
              <p:cNvSpPr txBox="1"/>
              <p:nvPr/>
            </p:nvSpPr>
            <p:spPr>
              <a:xfrm>
                <a:off x="571472" y="1857364"/>
                <a:ext cx="2214578" cy="369332"/>
              </a:xfrm>
              <a:prstGeom prst="rect">
                <a:avLst/>
              </a:prstGeom>
              <a:noFill/>
              <a:scene3d>
                <a:camera prst="orthographicFront">
                  <a:rot lat="0" lon="21599994" rev="21599994"/>
                </a:camera>
                <a:lightRig rig="threePt" dir="t"/>
              </a:scene3d>
            </p:spPr>
            <p:txBody>
              <a:bodyPr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b="1" i="1" dirty="0">
                    <a:latin typeface="Georgia" pitchFamily="18" charset="0"/>
                    <a:cs typeface="+mn-cs"/>
                  </a:rPr>
                  <a:t>R </a:t>
                </a:r>
                <a:r>
                  <a:rPr lang="en-US" b="1" i="1" dirty="0">
                    <a:solidFill>
                      <a:srgbClr val="FF0000"/>
                    </a:solidFill>
                    <a:latin typeface="Georgia" pitchFamily="18" charset="0"/>
                    <a:cs typeface="+mn-cs"/>
                  </a:rPr>
                  <a:t>– C</a:t>
                </a:r>
                <a:r>
                  <a:rPr lang="en-US" b="1" i="1" dirty="0">
                    <a:latin typeface="Georgia" pitchFamily="18" charset="0"/>
                    <a:cs typeface="+mn-cs"/>
                  </a:rPr>
                  <a:t> </a:t>
                </a:r>
                <a:endParaRPr lang="ru-RU" b="1" i="1" dirty="0">
                  <a:latin typeface="Georgia" pitchFamily="18" charset="0"/>
                  <a:cs typeface="+mn-cs"/>
                </a:endParaRPr>
              </a:p>
            </p:txBody>
          </p:sp>
          <p:sp>
            <p:nvSpPr>
              <p:cNvPr id="47" name="TextBox 46"/>
              <p:cNvSpPr txBox="1"/>
              <p:nvPr/>
            </p:nvSpPr>
            <p:spPr>
              <a:xfrm>
                <a:off x="1214414" y="2000240"/>
                <a:ext cx="785818" cy="461665"/>
              </a:xfrm>
              <a:prstGeom prst="rect">
                <a:avLst/>
              </a:prstGeom>
              <a:noFill/>
              <a:scene3d>
                <a:camera prst="orthographicFront">
                  <a:rot lat="0" lon="0" rev="19799999"/>
                </a:camera>
                <a:lightRig rig="threePt" dir="t"/>
              </a:scene3d>
            </p:spPr>
            <p:txBody>
              <a:bodyPr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2400" b="1" i="1" dirty="0">
                    <a:solidFill>
                      <a:srgbClr val="FF0000"/>
                    </a:solidFill>
                    <a:latin typeface="Georgia" pitchFamily="18" charset="0"/>
                    <a:cs typeface="+mn-cs"/>
                  </a:rPr>
                  <a:t>—</a:t>
                </a:r>
                <a:endParaRPr lang="ru-RU" sz="2400" b="1" i="1" dirty="0">
                  <a:solidFill>
                    <a:srgbClr val="FF0000"/>
                  </a:solidFill>
                  <a:latin typeface="Georgia" pitchFamily="18" charset="0"/>
                  <a:cs typeface="+mn-cs"/>
                </a:endParaRPr>
              </a:p>
            </p:txBody>
          </p:sp>
          <p:sp>
            <p:nvSpPr>
              <p:cNvPr id="17470" name="TextBox 47"/>
              <p:cNvSpPr txBox="1">
                <a:spLocks noChangeArrowheads="1"/>
              </p:cNvSpPr>
              <p:nvPr/>
            </p:nvSpPr>
            <p:spPr bwMode="auto">
              <a:xfrm>
                <a:off x="1357290" y="1500174"/>
                <a:ext cx="785818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b="1" i="1">
                    <a:solidFill>
                      <a:srgbClr val="FF0000"/>
                    </a:solidFill>
                    <a:latin typeface="Georgia" pitchFamily="18" charset="0"/>
                  </a:rPr>
                  <a:t> O</a:t>
                </a:r>
                <a:endParaRPr lang="ru-RU" b="1" i="1">
                  <a:solidFill>
                    <a:srgbClr val="FF0000"/>
                  </a:solidFill>
                  <a:latin typeface="Georgia" pitchFamily="18" charset="0"/>
                </a:endParaRPr>
              </a:p>
            </p:txBody>
          </p:sp>
          <p:sp>
            <p:nvSpPr>
              <p:cNvPr id="17471" name="TextBox 48"/>
              <p:cNvSpPr txBox="1">
                <a:spLocks noChangeArrowheads="1"/>
              </p:cNvSpPr>
              <p:nvPr/>
            </p:nvSpPr>
            <p:spPr bwMode="auto">
              <a:xfrm>
                <a:off x="1428728" y="2071678"/>
                <a:ext cx="642942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b="1" i="1">
                    <a:solidFill>
                      <a:srgbClr val="FF0000"/>
                    </a:solidFill>
                    <a:latin typeface="Georgia" pitchFamily="18" charset="0"/>
                  </a:rPr>
                  <a:t> OH</a:t>
                </a:r>
                <a:endParaRPr lang="ru-RU" b="1" i="1">
                  <a:solidFill>
                    <a:srgbClr val="FF0000"/>
                  </a:solidFill>
                  <a:latin typeface="Georgia" pitchFamily="18" charset="0"/>
                </a:endParaRPr>
              </a:p>
            </p:txBody>
          </p:sp>
        </p:grpSp>
      </p:grpSp>
      <p:grpSp>
        <p:nvGrpSpPr>
          <p:cNvPr id="58" name="Группа 57"/>
          <p:cNvGrpSpPr>
            <a:grpSpLocks/>
          </p:cNvGrpSpPr>
          <p:nvPr/>
        </p:nvGrpSpPr>
        <p:grpSpPr bwMode="auto">
          <a:xfrm>
            <a:off x="5000625" y="1428750"/>
            <a:ext cx="2214563" cy="1104900"/>
            <a:chOff x="785786" y="1357298"/>
            <a:chExt cx="2214578" cy="1104607"/>
          </a:xfrm>
        </p:grpSpPr>
        <p:sp>
          <p:nvSpPr>
            <p:cNvPr id="59" name="TextBox 58"/>
            <p:cNvSpPr txBox="1"/>
            <p:nvPr/>
          </p:nvSpPr>
          <p:spPr>
            <a:xfrm>
              <a:off x="1214414" y="1357298"/>
              <a:ext cx="1143008" cy="646331"/>
            </a:xfrm>
            <a:prstGeom prst="rect">
              <a:avLst/>
            </a:prstGeom>
            <a:noFill/>
            <a:scene3d>
              <a:camera prst="orthographicFront">
                <a:rot lat="20731345" lon="930247" rev="2761968"/>
              </a:camera>
              <a:lightRig rig="threePt" dir="t"/>
            </a:scene3d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3600" b="1" i="1" dirty="0">
                  <a:solidFill>
                    <a:srgbClr val="FF0000"/>
                  </a:solidFill>
                  <a:latin typeface="Georgia" pitchFamily="18" charset="0"/>
                  <a:cs typeface="Times New Roman"/>
                </a:rPr>
                <a:t>=</a:t>
              </a:r>
              <a:endParaRPr lang="ru-RU" sz="3600" b="1" i="1" dirty="0">
                <a:solidFill>
                  <a:srgbClr val="FF0000"/>
                </a:solidFill>
                <a:latin typeface="Georgia" pitchFamily="18" charset="0"/>
                <a:cs typeface="+mn-cs"/>
              </a:endParaRPr>
            </a:p>
          </p:txBody>
        </p:sp>
        <p:grpSp>
          <p:nvGrpSpPr>
            <p:cNvPr id="17461" name="Группа 55"/>
            <p:cNvGrpSpPr>
              <a:grpSpLocks/>
            </p:cNvGrpSpPr>
            <p:nvPr/>
          </p:nvGrpSpPr>
          <p:grpSpPr bwMode="auto">
            <a:xfrm>
              <a:off x="785786" y="1500174"/>
              <a:ext cx="2214578" cy="961731"/>
              <a:chOff x="571472" y="1500174"/>
              <a:chExt cx="2214578" cy="961731"/>
            </a:xfrm>
          </p:grpSpPr>
          <p:sp>
            <p:nvSpPr>
              <p:cNvPr id="61" name="TextBox 60"/>
              <p:cNvSpPr txBox="1"/>
              <p:nvPr/>
            </p:nvSpPr>
            <p:spPr>
              <a:xfrm>
                <a:off x="571472" y="1857364"/>
                <a:ext cx="2214578" cy="369332"/>
              </a:xfrm>
              <a:prstGeom prst="rect">
                <a:avLst/>
              </a:prstGeom>
              <a:noFill/>
              <a:scene3d>
                <a:camera prst="orthographicFront">
                  <a:rot lat="0" lon="21599994" rev="21599994"/>
                </a:camera>
                <a:lightRig rig="threePt" dir="t"/>
              </a:scene3d>
            </p:spPr>
            <p:txBody>
              <a:bodyPr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b="1" i="1" dirty="0">
                    <a:latin typeface="Georgia" pitchFamily="18" charset="0"/>
                    <a:cs typeface="+mn-cs"/>
                  </a:rPr>
                  <a:t>R </a:t>
                </a:r>
                <a:r>
                  <a:rPr lang="en-US" b="1" i="1" dirty="0">
                    <a:solidFill>
                      <a:srgbClr val="FF0000"/>
                    </a:solidFill>
                    <a:latin typeface="Georgia" pitchFamily="18" charset="0"/>
                    <a:cs typeface="+mn-cs"/>
                  </a:rPr>
                  <a:t>– C</a:t>
                </a:r>
                <a:r>
                  <a:rPr lang="en-US" b="1" i="1" dirty="0">
                    <a:latin typeface="Georgia" pitchFamily="18" charset="0"/>
                    <a:cs typeface="+mn-cs"/>
                  </a:rPr>
                  <a:t> </a:t>
                </a:r>
                <a:endParaRPr lang="ru-RU" b="1" i="1" dirty="0">
                  <a:latin typeface="Georgia" pitchFamily="18" charset="0"/>
                  <a:cs typeface="+mn-cs"/>
                </a:endParaRPr>
              </a:p>
            </p:txBody>
          </p:sp>
          <p:sp>
            <p:nvSpPr>
              <p:cNvPr id="62" name="TextBox 61"/>
              <p:cNvSpPr txBox="1"/>
              <p:nvPr/>
            </p:nvSpPr>
            <p:spPr>
              <a:xfrm>
                <a:off x="1214414" y="2000240"/>
                <a:ext cx="785818" cy="461665"/>
              </a:xfrm>
              <a:prstGeom prst="rect">
                <a:avLst/>
              </a:prstGeom>
              <a:noFill/>
              <a:scene3d>
                <a:camera prst="orthographicFront">
                  <a:rot lat="0" lon="0" rev="19799999"/>
                </a:camera>
                <a:lightRig rig="threePt" dir="t"/>
              </a:scene3d>
            </p:spPr>
            <p:txBody>
              <a:bodyPr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2400" b="1" i="1" dirty="0">
                    <a:solidFill>
                      <a:srgbClr val="FF0000"/>
                    </a:solidFill>
                    <a:latin typeface="Georgia" pitchFamily="18" charset="0"/>
                    <a:cs typeface="+mn-cs"/>
                  </a:rPr>
                  <a:t>—</a:t>
                </a:r>
                <a:endParaRPr lang="ru-RU" sz="2400" b="1" i="1" dirty="0">
                  <a:solidFill>
                    <a:srgbClr val="FF0000"/>
                  </a:solidFill>
                  <a:latin typeface="Georgia" pitchFamily="18" charset="0"/>
                  <a:cs typeface="+mn-cs"/>
                </a:endParaRPr>
              </a:p>
            </p:txBody>
          </p:sp>
          <p:sp>
            <p:nvSpPr>
              <p:cNvPr id="17464" name="TextBox 62"/>
              <p:cNvSpPr txBox="1">
                <a:spLocks noChangeArrowheads="1"/>
              </p:cNvSpPr>
              <p:nvPr/>
            </p:nvSpPr>
            <p:spPr bwMode="auto">
              <a:xfrm>
                <a:off x="1357290" y="1500174"/>
                <a:ext cx="785818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b="1" i="1">
                    <a:solidFill>
                      <a:srgbClr val="FF0000"/>
                    </a:solidFill>
                    <a:latin typeface="Georgia" pitchFamily="18" charset="0"/>
                  </a:rPr>
                  <a:t> O</a:t>
                </a:r>
                <a:endParaRPr lang="ru-RU" b="1" i="1">
                  <a:solidFill>
                    <a:srgbClr val="FF0000"/>
                  </a:solidFill>
                  <a:latin typeface="Georgia" pitchFamily="18" charset="0"/>
                </a:endParaRPr>
              </a:p>
            </p:txBody>
          </p:sp>
          <p:sp>
            <p:nvSpPr>
              <p:cNvPr id="17465" name="TextBox 63"/>
              <p:cNvSpPr txBox="1">
                <a:spLocks noChangeArrowheads="1"/>
              </p:cNvSpPr>
              <p:nvPr/>
            </p:nvSpPr>
            <p:spPr bwMode="auto">
              <a:xfrm>
                <a:off x="1428728" y="2071678"/>
                <a:ext cx="642942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b="1" i="1">
                    <a:solidFill>
                      <a:srgbClr val="FF0000"/>
                    </a:solidFill>
                    <a:latin typeface="Georgia" pitchFamily="18" charset="0"/>
                  </a:rPr>
                  <a:t> H</a:t>
                </a:r>
                <a:endParaRPr lang="ru-RU" b="1" i="1">
                  <a:solidFill>
                    <a:srgbClr val="FF0000"/>
                  </a:solidFill>
                  <a:latin typeface="Georgia" pitchFamily="18" charset="0"/>
                </a:endParaRPr>
              </a:p>
            </p:txBody>
          </p:sp>
        </p:grpSp>
      </p:grpSp>
      <p:sp>
        <p:nvSpPr>
          <p:cNvPr id="69" name="TextBox 68"/>
          <p:cNvSpPr txBox="1">
            <a:spLocks noChangeArrowheads="1"/>
          </p:cNvSpPr>
          <p:nvPr/>
        </p:nvSpPr>
        <p:spPr bwMode="auto">
          <a:xfrm>
            <a:off x="1785938" y="1714500"/>
            <a:ext cx="26431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 i="1">
                <a:solidFill>
                  <a:srgbClr val="FF0000"/>
                </a:solidFill>
                <a:latin typeface="Georgia" pitchFamily="18" charset="0"/>
              </a:rPr>
              <a:t>-</a:t>
            </a:r>
            <a:r>
              <a:rPr lang="ru-RU" sz="2400" b="1" i="1">
                <a:solidFill>
                  <a:srgbClr val="FF0000"/>
                </a:solidFill>
                <a:latin typeface="Georgia" pitchFamily="18" charset="0"/>
              </a:rPr>
              <a:t>овая кислота</a:t>
            </a:r>
          </a:p>
        </p:txBody>
      </p:sp>
      <p:sp>
        <p:nvSpPr>
          <p:cNvPr id="74" name="TextBox 73"/>
          <p:cNvSpPr txBox="1">
            <a:spLocks noChangeArrowheads="1"/>
          </p:cNvSpPr>
          <p:nvPr/>
        </p:nvSpPr>
        <p:spPr bwMode="auto">
          <a:xfrm>
            <a:off x="6286500" y="1785938"/>
            <a:ext cx="20716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 i="1">
                <a:solidFill>
                  <a:srgbClr val="FF0000"/>
                </a:solidFill>
                <a:latin typeface="Georgia" pitchFamily="18" charset="0"/>
              </a:rPr>
              <a:t>-аль</a:t>
            </a:r>
          </a:p>
        </p:txBody>
      </p:sp>
      <p:sp>
        <p:nvSpPr>
          <p:cNvPr id="89" name="TextBox 88"/>
          <p:cNvSpPr txBox="1">
            <a:spLocks noChangeArrowheads="1"/>
          </p:cNvSpPr>
          <p:nvPr/>
        </p:nvSpPr>
        <p:spPr bwMode="auto">
          <a:xfrm>
            <a:off x="6500813" y="3286125"/>
            <a:ext cx="128587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i="1">
                <a:latin typeface="Georgia" pitchFamily="18" charset="0"/>
              </a:rPr>
              <a:t>R </a:t>
            </a:r>
            <a:r>
              <a:rPr lang="en-US" b="1" i="1">
                <a:solidFill>
                  <a:srgbClr val="FF0000"/>
                </a:solidFill>
                <a:latin typeface="Georgia" pitchFamily="18" charset="0"/>
              </a:rPr>
              <a:t>– C – </a:t>
            </a:r>
            <a:r>
              <a:rPr lang="en-US" b="1" i="1">
                <a:latin typeface="Georgia" pitchFamily="18" charset="0"/>
              </a:rPr>
              <a:t>R</a:t>
            </a:r>
          </a:p>
          <a:p>
            <a:r>
              <a:rPr lang="en-US" b="1" i="1">
                <a:latin typeface="Georgia" pitchFamily="18" charset="0"/>
              </a:rPr>
              <a:t>        </a:t>
            </a:r>
            <a:r>
              <a:rPr lang="en-US" b="1" i="1">
                <a:solidFill>
                  <a:srgbClr val="FF0000"/>
                </a:solidFill>
                <a:latin typeface="Georgia" pitchFamily="18" charset="0"/>
              </a:rPr>
              <a:t>||</a:t>
            </a:r>
          </a:p>
          <a:p>
            <a:r>
              <a:rPr lang="en-US" b="1" i="1">
                <a:solidFill>
                  <a:srgbClr val="FF0000"/>
                </a:solidFill>
                <a:latin typeface="Georgia" pitchFamily="18" charset="0"/>
              </a:rPr>
              <a:t>        O</a:t>
            </a:r>
            <a:endParaRPr lang="ru-RU" b="1" i="1">
              <a:solidFill>
                <a:srgbClr val="FF0000"/>
              </a:solidFill>
              <a:latin typeface="Georgia" pitchFamily="18" charset="0"/>
            </a:endParaRPr>
          </a:p>
        </p:txBody>
      </p:sp>
      <p:sp>
        <p:nvSpPr>
          <p:cNvPr id="68" name="TextBox 67"/>
          <p:cNvSpPr txBox="1">
            <a:spLocks noChangeArrowheads="1"/>
          </p:cNvSpPr>
          <p:nvPr/>
        </p:nvSpPr>
        <p:spPr bwMode="auto">
          <a:xfrm>
            <a:off x="7429500" y="3643313"/>
            <a:ext cx="1143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 i="1">
                <a:solidFill>
                  <a:srgbClr val="FF0000"/>
                </a:solidFill>
                <a:latin typeface="Georgia" pitchFamily="18" charset="0"/>
              </a:rPr>
              <a:t>-он</a:t>
            </a:r>
          </a:p>
        </p:txBody>
      </p:sp>
      <p:sp>
        <p:nvSpPr>
          <p:cNvPr id="73" name="TextBox 72"/>
          <p:cNvSpPr txBox="1">
            <a:spLocks noChangeArrowheads="1"/>
          </p:cNvSpPr>
          <p:nvPr/>
        </p:nvSpPr>
        <p:spPr bwMode="auto">
          <a:xfrm>
            <a:off x="4643438" y="5429250"/>
            <a:ext cx="20002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 i="1">
                <a:latin typeface="Georgia" pitchFamily="18" charset="0"/>
              </a:rPr>
              <a:t>R </a:t>
            </a:r>
            <a:r>
              <a:rPr lang="en-US" sz="2400" b="1" i="1">
                <a:solidFill>
                  <a:srgbClr val="FF0000"/>
                </a:solidFill>
                <a:latin typeface="Georgia" pitchFamily="18" charset="0"/>
              </a:rPr>
              <a:t>– O – </a:t>
            </a:r>
            <a:r>
              <a:rPr lang="en-US" sz="2400" b="1" i="1">
                <a:latin typeface="Georgia" pitchFamily="18" charset="0"/>
              </a:rPr>
              <a:t>R </a:t>
            </a:r>
            <a:endParaRPr lang="ru-RU" sz="2400" b="1" i="1">
              <a:latin typeface="Georgia" pitchFamily="18" charset="0"/>
            </a:endParaRPr>
          </a:p>
        </p:txBody>
      </p:sp>
      <p:grpSp>
        <p:nvGrpSpPr>
          <p:cNvPr id="78" name="Группа 77"/>
          <p:cNvGrpSpPr>
            <a:grpSpLocks/>
          </p:cNvGrpSpPr>
          <p:nvPr/>
        </p:nvGrpSpPr>
        <p:grpSpPr bwMode="auto">
          <a:xfrm>
            <a:off x="6786563" y="4929188"/>
            <a:ext cx="2500312" cy="1143000"/>
            <a:chOff x="785786" y="1357298"/>
            <a:chExt cx="2214578" cy="1104607"/>
          </a:xfrm>
        </p:grpSpPr>
        <p:sp>
          <p:nvSpPr>
            <p:cNvPr id="79" name="TextBox 78"/>
            <p:cNvSpPr txBox="1"/>
            <p:nvPr/>
          </p:nvSpPr>
          <p:spPr>
            <a:xfrm>
              <a:off x="1214414" y="1357298"/>
              <a:ext cx="1143008" cy="646331"/>
            </a:xfrm>
            <a:prstGeom prst="rect">
              <a:avLst/>
            </a:prstGeom>
            <a:noFill/>
            <a:scene3d>
              <a:camera prst="orthographicFront">
                <a:rot lat="20731345" lon="930247" rev="2761968"/>
              </a:camera>
              <a:lightRig rig="threePt" dir="t"/>
            </a:scene3d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3600" b="1" i="1" dirty="0">
                  <a:solidFill>
                    <a:srgbClr val="FF0000"/>
                  </a:solidFill>
                  <a:latin typeface="Georgia" pitchFamily="18" charset="0"/>
                  <a:cs typeface="Times New Roman"/>
                </a:rPr>
                <a:t>=</a:t>
              </a:r>
              <a:endParaRPr lang="ru-RU" sz="3600" b="1" i="1" dirty="0">
                <a:solidFill>
                  <a:srgbClr val="FF0000"/>
                </a:solidFill>
                <a:latin typeface="Georgia" pitchFamily="18" charset="0"/>
                <a:cs typeface="+mn-cs"/>
              </a:endParaRPr>
            </a:p>
          </p:txBody>
        </p:sp>
        <p:grpSp>
          <p:nvGrpSpPr>
            <p:cNvPr id="17455" name="Группа 55"/>
            <p:cNvGrpSpPr>
              <a:grpSpLocks/>
            </p:cNvGrpSpPr>
            <p:nvPr/>
          </p:nvGrpSpPr>
          <p:grpSpPr bwMode="auto">
            <a:xfrm>
              <a:off x="785786" y="1500174"/>
              <a:ext cx="2214578" cy="961731"/>
              <a:chOff x="571472" y="1500174"/>
              <a:chExt cx="2214578" cy="961731"/>
            </a:xfrm>
          </p:grpSpPr>
          <p:sp>
            <p:nvSpPr>
              <p:cNvPr id="81" name="TextBox 80"/>
              <p:cNvSpPr txBox="1"/>
              <p:nvPr/>
            </p:nvSpPr>
            <p:spPr>
              <a:xfrm>
                <a:off x="571472" y="1857364"/>
                <a:ext cx="2214578" cy="369332"/>
              </a:xfrm>
              <a:prstGeom prst="rect">
                <a:avLst/>
              </a:prstGeom>
              <a:noFill/>
              <a:scene3d>
                <a:camera prst="orthographicFront">
                  <a:rot lat="0" lon="21599994" rev="21599994"/>
                </a:camera>
                <a:lightRig rig="threePt" dir="t"/>
              </a:scene3d>
            </p:spPr>
            <p:txBody>
              <a:bodyPr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b="1" i="1" dirty="0">
                    <a:latin typeface="Georgia" pitchFamily="18" charset="0"/>
                    <a:cs typeface="+mn-cs"/>
                  </a:rPr>
                  <a:t>R </a:t>
                </a:r>
                <a:r>
                  <a:rPr lang="en-US" b="1" i="1" dirty="0">
                    <a:solidFill>
                      <a:srgbClr val="FF0000"/>
                    </a:solidFill>
                    <a:latin typeface="Georgia" pitchFamily="18" charset="0"/>
                    <a:cs typeface="+mn-cs"/>
                  </a:rPr>
                  <a:t>– C</a:t>
                </a:r>
                <a:r>
                  <a:rPr lang="en-US" b="1" i="1" dirty="0">
                    <a:latin typeface="Georgia" pitchFamily="18" charset="0"/>
                    <a:cs typeface="+mn-cs"/>
                  </a:rPr>
                  <a:t> </a:t>
                </a:r>
                <a:endParaRPr lang="ru-RU" b="1" i="1" dirty="0">
                  <a:latin typeface="Georgia" pitchFamily="18" charset="0"/>
                  <a:cs typeface="+mn-cs"/>
                </a:endParaRPr>
              </a:p>
            </p:txBody>
          </p:sp>
          <p:sp>
            <p:nvSpPr>
              <p:cNvPr id="82" name="TextBox 81"/>
              <p:cNvSpPr txBox="1"/>
              <p:nvPr/>
            </p:nvSpPr>
            <p:spPr>
              <a:xfrm>
                <a:off x="1214414" y="2000240"/>
                <a:ext cx="785818" cy="461665"/>
              </a:xfrm>
              <a:prstGeom prst="rect">
                <a:avLst/>
              </a:prstGeom>
              <a:noFill/>
              <a:scene3d>
                <a:camera prst="orthographicFront">
                  <a:rot lat="0" lon="0" rev="19799999"/>
                </a:camera>
                <a:lightRig rig="threePt" dir="t"/>
              </a:scene3d>
            </p:spPr>
            <p:txBody>
              <a:bodyPr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2400" b="1" i="1" dirty="0">
                    <a:solidFill>
                      <a:srgbClr val="FF0000"/>
                    </a:solidFill>
                    <a:latin typeface="Georgia" pitchFamily="18" charset="0"/>
                    <a:cs typeface="+mn-cs"/>
                  </a:rPr>
                  <a:t>—</a:t>
                </a:r>
                <a:endParaRPr lang="ru-RU" sz="2400" b="1" i="1" dirty="0">
                  <a:solidFill>
                    <a:srgbClr val="FF0000"/>
                  </a:solidFill>
                  <a:latin typeface="Georgia" pitchFamily="18" charset="0"/>
                  <a:cs typeface="+mn-cs"/>
                </a:endParaRPr>
              </a:p>
            </p:txBody>
          </p:sp>
          <p:sp>
            <p:nvSpPr>
              <p:cNvPr id="17458" name="TextBox 82"/>
              <p:cNvSpPr txBox="1">
                <a:spLocks noChangeArrowheads="1"/>
              </p:cNvSpPr>
              <p:nvPr/>
            </p:nvSpPr>
            <p:spPr bwMode="auto">
              <a:xfrm>
                <a:off x="1357290" y="1500174"/>
                <a:ext cx="785818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b="1" i="1">
                    <a:solidFill>
                      <a:srgbClr val="FF0000"/>
                    </a:solidFill>
                    <a:latin typeface="Georgia" pitchFamily="18" charset="0"/>
                  </a:rPr>
                  <a:t> O</a:t>
                </a:r>
                <a:endParaRPr lang="ru-RU" b="1" i="1">
                  <a:solidFill>
                    <a:srgbClr val="FF0000"/>
                  </a:solidFill>
                  <a:latin typeface="Georgia" pitchFamily="18" charset="0"/>
                </a:endParaRPr>
              </a:p>
            </p:txBody>
          </p:sp>
          <p:sp>
            <p:nvSpPr>
              <p:cNvPr id="17459" name="TextBox 83"/>
              <p:cNvSpPr txBox="1">
                <a:spLocks noChangeArrowheads="1"/>
              </p:cNvSpPr>
              <p:nvPr/>
            </p:nvSpPr>
            <p:spPr bwMode="auto">
              <a:xfrm>
                <a:off x="1428727" y="2071678"/>
                <a:ext cx="803679" cy="3568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b="1" i="1">
                    <a:solidFill>
                      <a:srgbClr val="FF0000"/>
                    </a:solidFill>
                    <a:latin typeface="Georgia" pitchFamily="18" charset="0"/>
                  </a:rPr>
                  <a:t> O – </a:t>
                </a:r>
                <a:r>
                  <a:rPr lang="en-US" b="1" i="1">
                    <a:latin typeface="Georgia" pitchFamily="18" charset="0"/>
                  </a:rPr>
                  <a:t>R </a:t>
                </a:r>
                <a:endParaRPr lang="ru-RU" b="1" i="1">
                  <a:latin typeface="Georgia" pitchFamily="18" charset="0"/>
                </a:endParaRPr>
              </a:p>
            </p:txBody>
          </p:sp>
        </p:grpSp>
      </p:grpSp>
      <p:cxnSp>
        <p:nvCxnSpPr>
          <p:cNvPr id="55" name="Прямая соединительная линия 54"/>
          <p:cNvCxnSpPr/>
          <p:nvPr/>
        </p:nvCxnSpPr>
        <p:spPr>
          <a:xfrm rot="5400000">
            <a:off x="1893888" y="5678488"/>
            <a:ext cx="928687" cy="1587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>
            <a:spLocks noChangeArrowheads="1"/>
          </p:cNvSpPr>
          <p:nvPr/>
        </p:nvSpPr>
        <p:spPr bwMode="auto">
          <a:xfrm>
            <a:off x="500063" y="5643563"/>
            <a:ext cx="18573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 i="1">
                <a:solidFill>
                  <a:srgbClr val="FF0000"/>
                </a:solidFill>
                <a:latin typeface="Georgia" pitchFamily="18" charset="0"/>
              </a:rPr>
              <a:t>-ол</a:t>
            </a:r>
          </a:p>
        </p:txBody>
      </p:sp>
      <p:sp>
        <p:nvSpPr>
          <p:cNvPr id="66" name="TextBox 65"/>
          <p:cNvSpPr txBox="1">
            <a:spLocks noChangeArrowheads="1"/>
          </p:cNvSpPr>
          <p:nvPr/>
        </p:nvSpPr>
        <p:spPr bwMode="auto">
          <a:xfrm>
            <a:off x="2357438" y="5643563"/>
            <a:ext cx="20716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 i="1">
                <a:solidFill>
                  <a:srgbClr val="FF0000"/>
                </a:solidFill>
                <a:latin typeface="Georgia" pitchFamily="18" charset="0"/>
              </a:rPr>
              <a:t>-</a:t>
            </a:r>
            <a:r>
              <a:rPr lang="en-US" sz="2800" b="1" i="1">
                <a:solidFill>
                  <a:srgbClr val="FF0000"/>
                </a:solidFill>
                <a:latin typeface="Georgia" pitchFamily="18" charset="0"/>
              </a:rPr>
              <a:t>n </a:t>
            </a:r>
            <a:r>
              <a:rPr lang="ru-RU" sz="2800" b="1" i="1">
                <a:solidFill>
                  <a:srgbClr val="FF0000"/>
                </a:solidFill>
                <a:latin typeface="Georgia" pitchFamily="18" charset="0"/>
              </a:rPr>
              <a:t>ол</a:t>
            </a: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4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/>
      <p:bldP spid="13" grpId="0"/>
      <p:bldP spid="14" grpId="0"/>
      <p:bldP spid="15" grpId="0"/>
      <p:bldP spid="16" grpId="0"/>
      <p:bldP spid="17" grpId="0"/>
      <p:bldP spid="19" grpId="0"/>
      <p:bldP spid="20" grpId="0"/>
      <p:bldP spid="21" grpId="0"/>
      <p:bldP spid="23" grpId="0"/>
      <p:bldP spid="69" grpId="0"/>
      <p:bldP spid="74" grpId="0"/>
      <p:bldP spid="89" grpId="0"/>
      <p:bldP spid="68" grpId="0"/>
      <p:bldP spid="73" grpId="0"/>
      <p:bldP spid="65" grpId="0"/>
      <p:bldP spid="6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357188"/>
            <a:ext cx="8183562" cy="836612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5400" i="1" dirty="0" smtClean="0">
                <a:solidFill>
                  <a:srgbClr val="0000FF"/>
                </a:solidFill>
                <a:latin typeface="Georgia" pitchFamily="18" charset="0"/>
              </a:rPr>
              <a:t>Гомологический ряд</a:t>
            </a:r>
            <a:endParaRPr lang="ru-RU" sz="5400" i="1" dirty="0">
              <a:solidFill>
                <a:srgbClr val="0000FF"/>
              </a:solidFill>
              <a:latin typeface="Georgia" pitchFamily="18" charset="0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071563" y="2428875"/>
            <a:ext cx="3500437" cy="347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400" b="1" i="1">
                <a:solidFill>
                  <a:srgbClr val="0000FF"/>
                </a:solidFill>
                <a:latin typeface="Georgia" pitchFamily="18" charset="0"/>
              </a:rPr>
              <a:t>СН</a:t>
            </a:r>
            <a:r>
              <a:rPr lang="ru-RU" sz="4400" b="1" i="1" baseline="-10000">
                <a:solidFill>
                  <a:srgbClr val="0000FF"/>
                </a:solidFill>
                <a:latin typeface="Georgia" pitchFamily="18" charset="0"/>
              </a:rPr>
              <a:t>3</a:t>
            </a:r>
            <a:r>
              <a:rPr lang="ru-RU" sz="4400" b="1" i="1">
                <a:solidFill>
                  <a:srgbClr val="0000FF"/>
                </a:solidFill>
                <a:latin typeface="Georgia" pitchFamily="18" charset="0"/>
              </a:rPr>
              <a:t>–</a:t>
            </a:r>
            <a:r>
              <a:rPr lang="ru-RU" sz="4400" b="1" i="1">
                <a:solidFill>
                  <a:srgbClr val="FF0000"/>
                </a:solidFill>
                <a:latin typeface="Georgia" pitchFamily="18" charset="0"/>
              </a:rPr>
              <a:t>ОН</a:t>
            </a:r>
            <a:r>
              <a:rPr lang="ru-RU" sz="4400" b="1" i="1">
                <a:solidFill>
                  <a:srgbClr val="0000FF"/>
                </a:solidFill>
                <a:latin typeface="Georgia" pitchFamily="18" charset="0"/>
              </a:rPr>
              <a:t> </a:t>
            </a:r>
          </a:p>
          <a:p>
            <a:pPr algn="ctr"/>
            <a:r>
              <a:rPr lang="ru-RU" sz="4400" b="1" i="1">
                <a:solidFill>
                  <a:srgbClr val="0000FF"/>
                </a:solidFill>
                <a:latin typeface="Georgia" pitchFamily="18" charset="0"/>
              </a:rPr>
              <a:t>С</a:t>
            </a:r>
            <a:r>
              <a:rPr lang="ru-RU" sz="4400" b="1" i="1" baseline="-10000">
                <a:solidFill>
                  <a:srgbClr val="0000FF"/>
                </a:solidFill>
                <a:latin typeface="Georgia" pitchFamily="18" charset="0"/>
              </a:rPr>
              <a:t>2</a:t>
            </a:r>
            <a:r>
              <a:rPr lang="ru-RU" sz="4400" b="1" i="1">
                <a:solidFill>
                  <a:srgbClr val="0000FF"/>
                </a:solidFill>
                <a:latin typeface="Georgia" pitchFamily="18" charset="0"/>
              </a:rPr>
              <a:t>Н</a:t>
            </a:r>
            <a:r>
              <a:rPr lang="ru-RU" sz="4400" b="1" i="1" baseline="-10000">
                <a:solidFill>
                  <a:srgbClr val="0000FF"/>
                </a:solidFill>
                <a:latin typeface="Georgia" pitchFamily="18" charset="0"/>
              </a:rPr>
              <a:t>5</a:t>
            </a:r>
            <a:r>
              <a:rPr lang="ru-RU" sz="4400" b="1" i="1">
                <a:solidFill>
                  <a:srgbClr val="0000FF"/>
                </a:solidFill>
                <a:latin typeface="Georgia" pitchFamily="18" charset="0"/>
              </a:rPr>
              <a:t>–</a:t>
            </a:r>
            <a:r>
              <a:rPr lang="ru-RU" sz="4400" b="1" i="1">
                <a:solidFill>
                  <a:srgbClr val="FF0000"/>
                </a:solidFill>
                <a:latin typeface="Georgia" pitchFamily="18" charset="0"/>
              </a:rPr>
              <a:t>ОН</a:t>
            </a:r>
            <a:r>
              <a:rPr lang="ru-RU" sz="4400" b="1" i="1">
                <a:solidFill>
                  <a:srgbClr val="0000FF"/>
                </a:solidFill>
                <a:latin typeface="Georgia" pitchFamily="18" charset="0"/>
              </a:rPr>
              <a:t>   </a:t>
            </a:r>
          </a:p>
          <a:p>
            <a:pPr algn="ctr"/>
            <a:r>
              <a:rPr lang="ru-RU" sz="4400" b="1" i="1">
                <a:solidFill>
                  <a:srgbClr val="0000FF"/>
                </a:solidFill>
                <a:latin typeface="Georgia" pitchFamily="18" charset="0"/>
              </a:rPr>
              <a:t>С</a:t>
            </a:r>
            <a:r>
              <a:rPr lang="ru-RU" sz="4400" b="1" i="1" baseline="-10000">
                <a:solidFill>
                  <a:srgbClr val="0000FF"/>
                </a:solidFill>
                <a:latin typeface="Georgia" pitchFamily="18" charset="0"/>
              </a:rPr>
              <a:t>3</a:t>
            </a:r>
            <a:r>
              <a:rPr lang="ru-RU" sz="4400" b="1" i="1">
                <a:solidFill>
                  <a:srgbClr val="0000FF"/>
                </a:solidFill>
                <a:latin typeface="Georgia" pitchFamily="18" charset="0"/>
              </a:rPr>
              <a:t>Н</a:t>
            </a:r>
            <a:r>
              <a:rPr lang="ru-RU" sz="4400" b="1" i="1" baseline="-10000">
                <a:solidFill>
                  <a:srgbClr val="0000FF"/>
                </a:solidFill>
                <a:latin typeface="Georgia" pitchFamily="18" charset="0"/>
              </a:rPr>
              <a:t>7</a:t>
            </a:r>
            <a:r>
              <a:rPr lang="ru-RU" sz="4400" b="1" i="1">
                <a:solidFill>
                  <a:srgbClr val="0000FF"/>
                </a:solidFill>
                <a:latin typeface="Georgia" pitchFamily="18" charset="0"/>
              </a:rPr>
              <a:t>–</a:t>
            </a:r>
            <a:r>
              <a:rPr lang="ru-RU" sz="4400" b="1" i="1">
                <a:solidFill>
                  <a:srgbClr val="FF0000"/>
                </a:solidFill>
                <a:latin typeface="Georgia" pitchFamily="18" charset="0"/>
              </a:rPr>
              <a:t>ОН</a:t>
            </a:r>
            <a:r>
              <a:rPr lang="ru-RU" sz="4400" b="1" i="1">
                <a:solidFill>
                  <a:srgbClr val="0000FF"/>
                </a:solidFill>
                <a:latin typeface="Georgia" pitchFamily="18" charset="0"/>
              </a:rPr>
              <a:t>  </a:t>
            </a:r>
          </a:p>
          <a:p>
            <a:pPr algn="ctr"/>
            <a:r>
              <a:rPr lang="ru-RU" sz="4400" b="1" i="1">
                <a:solidFill>
                  <a:srgbClr val="0000FF"/>
                </a:solidFill>
                <a:latin typeface="Georgia" pitchFamily="18" charset="0"/>
              </a:rPr>
              <a:t>С</a:t>
            </a:r>
            <a:r>
              <a:rPr lang="ru-RU" sz="4400" b="1" i="1" baseline="-10000">
                <a:solidFill>
                  <a:srgbClr val="0000FF"/>
                </a:solidFill>
                <a:latin typeface="Georgia" pitchFamily="18" charset="0"/>
              </a:rPr>
              <a:t>4</a:t>
            </a:r>
            <a:r>
              <a:rPr lang="ru-RU" sz="4400" b="1" i="1">
                <a:solidFill>
                  <a:srgbClr val="0000FF"/>
                </a:solidFill>
                <a:latin typeface="Georgia" pitchFamily="18" charset="0"/>
              </a:rPr>
              <a:t>Н</a:t>
            </a:r>
            <a:r>
              <a:rPr lang="ru-RU" sz="4400" b="1" i="1" baseline="-10000">
                <a:solidFill>
                  <a:srgbClr val="0000FF"/>
                </a:solidFill>
                <a:latin typeface="Georgia" pitchFamily="18" charset="0"/>
              </a:rPr>
              <a:t>9</a:t>
            </a:r>
            <a:r>
              <a:rPr lang="ru-RU" sz="4400" b="1" i="1">
                <a:solidFill>
                  <a:srgbClr val="0000FF"/>
                </a:solidFill>
                <a:latin typeface="Georgia" pitchFamily="18" charset="0"/>
              </a:rPr>
              <a:t>–</a:t>
            </a:r>
            <a:r>
              <a:rPr lang="ru-RU" sz="4400" b="1" i="1">
                <a:solidFill>
                  <a:srgbClr val="FF0000"/>
                </a:solidFill>
                <a:latin typeface="Georgia" pitchFamily="18" charset="0"/>
              </a:rPr>
              <a:t>ОН</a:t>
            </a:r>
            <a:r>
              <a:rPr lang="ru-RU" sz="4400" b="1" i="1">
                <a:solidFill>
                  <a:srgbClr val="0000FF"/>
                </a:solidFill>
                <a:latin typeface="Georgia" pitchFamily="18" charset="0"/>
              </a:rPr>
              <a:t> </a:t>
            </a:r>
          </a:p>
          <a:p>
            <a:pPr algn="ctr"/>
            <a:r>
              <a:rPr lang="ru-RU" sz="4400" b="1" i="1">
                <a:solidFill>
                  <a:srgbClr val="0000FF"/>
                </a:solidFill>
                <a:latin typeface="Georgia" pitchFamily="18" charset="0"/>
              </a:rPr>
              <a:t>С</a:t>
            </a:r>
            <a:r>
              <a:rPr lang="ru-RU" sz="4400" b="1" i="1" baseline="-10000">
                <a:solidFill>
                  <a:srgbClr val="0000FF"/>
                </a:solidFill>
                <a:latin typeface="Georgia" pitchFamily="18" charset="0"/>
              </a:rPr>
              <a:t>5</a:t>
            </a:r>
            <a:r>
              <a:rPr lang="ru-RU" sz="4400" b="1" i="1">
                <a:solidFill>
                  <a:srgbClr val="0000FF"/>
                </a:solidFill>
                <a:latin typeface="Georgia" pitchFamily="18" charset="0"/>
              </a:rPr>
              <a:t>Н</a:t>
            </a:r>
            <a:r>
              <a:rPr lang="ru-RU" sz="4400" b="1" i="1" baseline="-10000">
                <a:solidFill>
                  <a:srgbClr val="0000FF"/>
                </a:solidFill>
                <a:latin typeface="Georgia" pitchFamily="18" charset="0"/>
              </a:rPr>
              <a:t>11</a:t>
            </a:r>
            <a:r>
              <a:rPr lang="ru-RU" sz="4400" b="1" i="1">
                <a:solidFill>
                  <a:srgbClr val="0000FF"/>
                </a:solidFill>
                <a:latin typeface="Georgia" pitchFamily="18" charset="0"/>
              </a:rPr>
              <a:t>–</a:t>
            </a:r>
            <a:r>
              <a:rPr lang="ru-RU" sz="4400" b="1" i="1">
                <a:solidFill>
                  <a:srgbClr val="FF0000"/>
                </a:solidFill>
                <a:latin typeface="Georgia" pitchFamily="18" charset="0"/>
              </a:rPr>
              <a:t>ОН</a:t>
            </a:r>
            <a:r>
              <a:rPr lang="ru-RU" sz="4400" b="1" i="1">
                <a:solidFill>
                  <a:srgbClr val="0000FF"/>
                </a:solidFill>
                <a:latin typeface="Georgia" pitchFamily="18" charset="0"/>
              </a:rPr>
              <a:t> </a:t>
            </a:r>
            <a:r>
              <a:rPr lang="ru-RU" sz="4400" b="1" i="1">
                <a:solidFill>
                  <a:srgbClr val="002060"/>
                </a:solidFill>
                <a:latin typeface="Georgia" pitchFamily="18" charset="0"/>
              </a:rPr>
              <a:t> 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4357688" y="2357438"/>
            <a:ext cx="3857625" cy="3478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400" b="1" i="1">
                <a:solidFill>
                  <a:srgbClr val="002060"/>
                </a:solidFill>
                <a:latin typeface="Georgia" pitchFamily="18" charset="0"/>
              </a:rPr>
              <a:t>метан</a:t>
            </a:r>
            <a:r>
              <a:rPr lang="ru-RU" sz="4400" b="1" i="1">
                <a:solidFill>
                  <a:srgbClr val="FF0000"/>
                </a:solidFill>
                <a:latin typeface="Georgia" pitchFamily="18" charset="0"/>
              </a:rPr>
              <a:t>ол</a:t>
            </a:r>
          </a:p>
          <a:p>
            <a:pPr algn="ctr"/>
            <a:r>
              <a:rPr lang="ru-RU" sz="4400" b="1" i="1">
                <a:solidFill>
                  <a:srgbClr val="002060"/>
                </a:solidFill>
                <a:latin typeface="Georgia" pitchFamily="18" charset="0"/>
              </a:rPr>
              <a:t>этан</a:t>
            </a:r>
            <a:r>
              <a:rPr lang="ru-RU" sz="4400" b="1" i="1">
                <a:solidFill>
                  <a:srgbClr val="FF0000"/>
                </a:solidFill>
                <a:latin typeface="Georgia" pitchFamily="18" charset="0"/>
              </a:rPr>
              <a:t>ол</a:t>
            </a:r>
          </a:p>
          <a:p>
            <a:pPr algn="ctr"/>
            <a:r>
              <a:rPr lang="ru-RU" sz="4400" b="1" i="1">
                <a:solidFill>
                  <a:srgbClr val="002060"/>
                </a:solidFill>
                <a:latin typeface="Georgia" pitchFamily="18" charset="0"/>
              </a:rPr>
              <a:t>пропан</a:t>
            </a:r>
            <a:r>
              <a:rPr lang="ru-RU" sz="4400" b="1" i="1">
                <a:solidFill>
                  <a:srgbClr val="FF0000"/>
                </a:solidFill>
                <a:latin typeface="Georgia" pitchFamily="18" charset="0"/>
              </a:rPr>
              <a:t>ол-1</a:t>
            </a:r>
          </a:p>
          <a:p>
            <a:pPr algn="ctr"/>
            <a:r>
              <a:rPr lang="ru-RU" sz="4400" b="1" i="1">
                <a:solidFill>
                  <a:srgbClr val="002060"/>
                </a:solidFill>
                <a:latin typeface="Georgia" pitchFamily="18" charset="0"/>
              </a:rPr>
              <a:t>бутан</a:t>
            </a:r>
            <a:r>
              <a:rPr lang="ru-RU" sz="4400" b="1" i="1">
                <a:solidFill>
                  <a:srgbClr val="FF0000"/>
                </a:solidFill>
                <a:latin typeface="Georgia" pitchFamily="18" charset="0"/>
              </a:rPr>
              <a:t>ол-1</a:t>
            </a:r>
          </a:p>
          <a:p>
            <a:pPr algn="ctr"/>
            <a:r>
              <a:rPr lang="ru-RU" sz="4400" b="1" i="1">
                <a:solidFill>
                  <a:srgbClr val="002060"/>
                </a:solidFill>
                <a:latin typeface="Georgia" pitchFamily="18" charset="0"/>
              </a:rPr>
              <a:t>пентан</a:t>
            </a:r>
            <a:r>
              <a:rPr lang="ru-RU" sz="4400" b="1" i="1">
                <a:solidFill>
                  <a:srgbClr val="FF0000"/>
                </a:solidFill>
                <a:latin typeface="Georgia" pitchFamily="18" charset="0"/>
              </a:rPr>
              <a:t>ол-1</a:t>
            </a: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0" y="1285875"/>
            <a:ext cx="500062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6000" b="1" i="1" u="sng">
                <a:solidFill>
                  <a:srgbClr val="7030A0"/>
                </a:solidFill>
                <a:latin typeface="Georgia" pitchFamily="18" charset="0"/>
              </a:rPr>
              <a:t>Спирты</a:t>
            </a:r>
            <a:endParaRPr lang="ru-RU" sz="5400" b="1" i="1" u="sng">
              <a:solidFill>
                <a:srgbClr val="7030A0"/>
              </a:solidFill>
              <a:latin typeface="Georgi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57752" y="1357298"/>
            <a:ext cx="3429024" cy="923330"/>
          </a:xfrm>
          <a:prstGeom prst="rect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i="1" dirty="0">
                <a:solidFill>
                  <a:srgbClr val="7030A0"/>
                </a:solidFill>
                <a:latin typeface="Georgia" pitchFamily="18" charset="0"/>
              </a:rPr>
              <a:t>С</a:t>
            </a:r>
            <a:r>
              <a:rPr lang="en-US" sz="5400" b="1" i="1" baseline="-20000" dirty="0">
                <a:solidFill>
                  <a:srgbClr val="7030A0"/>
                </a:solidFill>
                <a:latin typeface="Georgia" pitchFamily="18" charset="0"/>
              </a:rPr>
              <a:t>n</a:t>
            </a:r>
            <a:r>
              <a:rPr lang="en-US" sz="5400" b="1" i="1" dirty="0">
                <a:solidFill>
                  <a:srgbClr val="7030A0"/>
                </a:solidFill>
                <a:latin typeface="Georgia" pitchFamily="18" charset="0"/>
              </a:rPr>
              <a:t>H</a:t>
            </a:r>
            <a:r>
              <a:rPr lang="en-US" sz="5400" b="1" i="1" baseline="-20000" dirty="0">
                <a:solidFill>
                  <a:srgbClr val="7030A0"/>
                </a:solidFill>
                <a:latin typeface="Georgia" pitchFamily="18" charset="0"/>
              </a:rPr>
              <a:t>2n+2</a:t>
            </a:r>
            <a:r>
              <a:rPr lang="en-US" sz="5400" b="1" i="1" dirty="0">
                <a:solidFill>
                  <a:srgbClr val="7030A0"/>
                </a:solidFill>
                <a:latin typeface="Georgia" pitchFamily="18" charset="0"/>
              </a:rPr>
              <a:t>O</a:t>
            </a:r>
            <a:endParaRPr lang="ru-RU" sz="5400" b="1" i="1" dirty="0">
              <a:solidFill>
                <a:srgbClr val="7030A0"/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50" y="642938"/>
            <a:ext cx="5072063" cy="1050925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400" i="1" u="sng" dirty="0" smtClean="0">
                <a:solidFill>
                  <a:srgbClr val="7030A0"/>
                </a:solidFill>
                <a:latin typeface="Georgia" pitchFamily="18" charset="0"/>
              </a:rPr>
              <a:t>Карбоновые </a:t>
            </a:r>
            <a:r>
              <a:rPr lang="en-US" sz="4400" i="1" u="sng" dirty="0" smtClean="0">
                <a:solidFill>
                  <a:srgbClr val="7030A0"/>
                </a:solidFill>
                <a:latin typeface="Georgia" pitchFamily="18" charset="0"/>
              </a:rPr>
              <a:t/>
            </a:r>
            <a:br>
              <a:rPr lang="en-US" sz="4400" i="1" u="sng" dirty="0" smtClean="0">
                <a:solidFill>
                  <a:srgbClr val="7030A0"/>
                </a:solidFill>
                <a:latin typeface="Georgia" pitchFamily="18" charset="0"/>
              </a:rPr>
            </a:br>
            <a:r>
              <a:rPr lang="ru-RU" sz="4400" i="1" u="sng" dirty="0" smtClean="0">
                <a:solidFill>
                  <a:srgbClr val="7030A0"/>
                </a:solidFill>
                <a:latin typeface="Georgia" pitchFamily="18" charset="0"/>
              </a:rPr>
              <a:t>кислоты</a:t>
            </a:r>
            <a:endParaRPr lang="ru-RU" sz="4400" i="1" u="sng" dirty="0">
              <a:solidFill>
                <a:srgbClr val="7030A0"/>
              </a:solidFill>
              <a:latin typeface="Georgia" pitchFamily="18" charset="0"/>
            </a:endParaRPr>
          </a:p>
        </p:txBody>
      </p:sp>
      <p:grpSp>
        <p:nvGrpSpPr>
          <p:cNvPr id="3" name="Группа 2"/>
          <p:cNvGrpSpPr>
            <a:grpSpLocks/>
          </p:cNvGrpSpPr>
          <p:nvPr/>
        </p:nvGrpSpPr>
        <p:grpSpPr bwMode="auto">
          <a:xfrm>
            <a:off x="1643063" y="1571625"/>
            <a:ext cx="2214562" cy="1279525"/>
            <a:chOff x="785786" y="1285860"/>
            <a:chExt cx="2214578" cy="1279390"/>
          </a:xfrm>
        </p:grpSpPr>
        <p:sp>
          <p:nvSpPr>
            <p:cNvPr id="4" name="TextBox 3"/>
            <p:cNvSpPr txBox="1"/>
            <p:nvPr/>
          </p:nvSpPr>
          <p:spPr>
            <a:xfrm>
              <a:off x="1285852" y="1285860"/>
              <a:ext cx="1143008" cy="707886"/>
            </a:xfrm>
            <a:prstGeom prst="rect">
              <a:avLst/>
            </a:prstGeom>
            <a:noFill/>
            <a:scene3d>
              <a:camera prst="orthographicFront">
                <a:rot lat="20731345" lon="930247" rev="2761968"/>
              </a:camera>
              <a:lightRig rig="threePt" dir="t"/>
            </a:scene3d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4000" b="1" i="1" dirty="0">
                  <a:solidFill>
                    <a:srgbClr val="FF0000"/>
                  </a:solidFill>
                  <a:latin typeface="Georgia" pitchFamily="18" charset="0"/>
                  <a:cs typeface="Times New Roman"/>
                </a:rPr>
                <a:t>=</a:t>
              </a:r>
              <a:endParaRPr lang="ru-RU" sz="4000" b="1" i="1" dirty="0">
                <a:solidFill>
                  <a:srgbClr val="FF0000"/>
                </a:solidFill>
                <a:latin typeface="Georgia" pitchFamily="18" charset="0"/>
                <a:cs typeface="+mn-cs"/>
              </a:endParaRPr>
            </a:p>
          </p:txBody>
        </p:sp>
        <p:grpSp>
          <p:nvGrpSpPr>
            <p:cNvPr id="19478" name="Группа 55"/>
            <p:cNvGrpSpPr>
              <a:grpSpLocks/>
            </p:cNvGrpSpPr>
            <p:nvPr/>
          </p:nvGrpSpPr>
          <p:grpSpPr bwMode="auto">
            <a:xfrm>
              <a:off x="785786" y="1357298"/>
              <a:ext cx="2214578" cy="1207952"/>
              <a:chOff x="571472" y="1357298"/>
              <a:chExt cx="2214578" cy="1207952"/>
            </a:xfrm>
          </p:grpSpPr>
          <p:sp>
            <p:nvSpPr>
              <p:cNvPr id="6" name="TextBox 5"/>
              <p:cNvSpPr txBox="1"/>
              <p:nvPr/>
            </p:nvSpPr>
            <p:spPr>
              <a:xfrm>
                <a:off x="571472" y="1857364"/>
                <a:ext cx="2214578" cy="400110"/>
              </a:xfrm>
              <a:prstGeom prst="rect">
                <a:avLst/>
              </a:prstGeom>
              <a:noFill/>
              <a:scene3d>
                <a:camera prst="orthographicFront">
                  <a:rot lat="0" lon="21599994" rev="21599994"/>
                </a:camera>
                <a:lightRig rig="threePt" dir="t"/>
              </a:scene3d>
            </p:spPr>
            <p:txBody>
              <a:bodyPr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2000" b="1" i="1" dirty="0">
                    <a:solidFill>
                      <a:srgbClr val="0000FF"/>
                    </a:solidFill>
                    <a:latin typeface="Georgia" pitchFamily="18" charset="0"/>
                    <a:cs typeface="+mn-cs"/>
                  </a:rPr>
                  <a:t>Н</a:t>
                </a:r>
                <a:r>
                  <a:rPr lang="en-US" sz="2000" b="1" i="1" dirty="0">
                    <a:solidFill>
                      <a:srgbClr val="FF0000"/>
                    </a:solidFill>
                    <a:latin typeface="Georgia" pitchFamily="18" charset="0"/>
                    <a:cs typeface="+mn-cs"/>
                  </a:rPr>
                  <a:t> – C </a:t>
                </a:r>
                <a:endParaRPr lang="ru-RU" sz="2000" b="1" i="1" dirty="0">
                  <a:solidFill>
                    <a:srgbClr val="FF0000"/>
                  </a:solidFill>
                  <a:latin typeface="Georgia" pitchFamily="18" charset="0"/>
                  <a:cs typeface="+mn-cs"/>
                </a:endParaRPr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1285852" y="2000240"/>
                <a:ext cx="785818" cy="523220"/>
              </a:xfrm>
              <a:prstGeom prst="rect">
                <a:avLst/>
              </a:prstGeom>
              <a:noFill/>
              <a:scene3d>
                <a:camera prst="orthographicFront">
                  <a:rot lat="0" lon="0" rev="19799999"/>
                </a:camera>
                <a:lightRig rig="threePt" dir="t"/>
              </a:scene3d>
            </p:spPr>
            <p:txBody>
              <a:bodyPr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2800" b="1" i="1" dirty="0">
                    <a:solidFill>
                      <a:srgbClr val="FF0000"/>
                    </a:solidFill>
                    <a:latin typeface="Georgia" pitchFamily="18" charset="0"/>
                    <a:cs typeface="+mn-cs"/>
                  </a:rPr>
                  <a:t>—</a:t>
                </a:r>
                <a:endParaRPr lang="ru-RU" sz="2800" b="1" i="1" dirty="0">
                  <a:solidFill>
                    <a:srgbClr val="FF0000"/>
                  </a:solidFill>
                  <a:latin typeface="Georgia" pitchFamily="18" charset="0"/>
                  <a:cs typeface="+mn-cs"/>
                </a:endParaRPr>
              </a:p>
            </p:txBody>
          </p:sp>
          <p:sp>
            <p:nvSpPr>
              <p:cNvPr id="19481" name="TextBox 7"/>
              <p:cNvSpPr txBox="1">
                <a:spLocks noChangeArrowheads="1"/>
              </p:cNvSpPr>
              <p:nvPr/>
            </p:nvSpPr>
            <p:spPr bwMode="auto">
              <a:xfrm>
                <a:off x="1428728" y="1357298"/>
                <a:ext cx="785818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000" b="1" i="1">
                    <a:solidFill>
                      <a:srgbClr val="FF0000"/>
                    </a:solidFill>
                    <a:latin typeface="Georgia" pitchFamily="18" charset="0"/>
                  </a:rPr>
                  <a:t> O</a:t>
                </a:r>
                <a:endParaRPr lang="ru-RU" sz="2000" b="1" i="1">
                  <a:solidFill>
                    <a:srgbClr val="FF0000"/>
                  </a:solidFill>
                  <a:latin typeface="Georgia" pitchFamily="18" charset="0"/>
                </a:endParaRPr>
              </a:p>
            </p:txBody>
          </p:sp>
          <p:sp>
            <p:nvSpPr>
              <p:cNvPr id="19482" name="TextBox 8"/>
              <p:cNvSpPr txBox="1">
                <a:spLocks noChangeArrowheads="1"/>
              </p:cNvSpPr>
              <p:nvPr/>
            </p:nvSpPr>
            <p:spPr bwMode="auto">
              <a:xfrm>
                <a:off x="1571604" y="1857364"/>
                <a:ext cx="642942" cy="7078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000" b="1" i="1">
                    <a:solidFill>
                      <a:srgbClr val="FF0000"/>
                    </a:solidFill>
                    <a:latin typeface="Georgia" pitchFamily="18" charset="0"/>
                  </a:rPr>
                  <a:t> OH</a:t>
                </a:r>
                <a:endParaRPr lang="ru-RU" sz="2000" b="1" i="1">
                  <a:solidFill>
                    <a:srgbClr val="FF0000"/>
                  </a:solidFill>
                  <a:latin typeface="Georgia" pitchFamily="18" charset="0"/>
                </a:endParaRPr>
              </a:p>
            </p:txBody>
          </p:sp>
        </p:grpSp>
      </p:grpSp>
      <p:grpSp>
        <p:nvGrpSpPr>
          <p:cNvPr id="10" name="Группа 9"/>
          <p:cNvGrpSpPr>
            <a:grpSpLocks/>
          </p:cNvGrpSpPr>
          <p:nvPr/>
        </p:nvGrpSpPr>
        <p:grpSpPr bwMode="auto">
          <a:xfrm>
            <a:off x="1285875" y="3000375"/>
            <a:ext cx="2214563" cy="1279525"/>
            <a:chOff x="785786" y="1285860"/>
            <a:chExt cx="2214578" cy="1279390"/>
          </a:xfrm>
        </p:grpSpPr>
        <p:sp>
          <p:nvSpPr>
            <p:cNvPr id="11" name="TextBox 10"/>
            <p:cNvSpPr txBox="1"/>
            <p:nvPr/>
          </p:nvSpPr>
          <p:spPr>
            <a:xfrm>
              <a:off x="1571604" y="1285860"/>
              <a:ext cx="1143008" cy="707886"/>
            </a:xfrm>
            <a:prstGeom prst="rect">
              <a:avLst/>
            </a:prstGeom>
            <a:noFill/>
            <a:scene3d>
              <a:camera prst="orthographicFront">
                <a:rot lat="20731345" lon="930247" rev="2761968"/>
              </a:camera>
              <a:lightRig rig="threePt" dir="t"/>
            </a:scene3d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4000" b="1" i="1" dirty="0">
                  <a:solidFill>
                    <a:srgbClr val="FF0000"/>
                  </a:solidFill>
                  <a:latin typeface="Georgia" pitchFamily="18" charset="0"/>
                  <a:cs typeface="Times New Roman"/>
                </a:rPr>
                <a:t>=</a:t>
              </a:r>
              <a:endParaRPr lang="ru-RU" sz="4000" b="1" i="1" dirty="0">
                <a:solidFill>
                  <a:srgbClr val="FF0000"/>
                </a:solidFill>
                <a:latin typeface="Georgia" pitchFamily="18" charset="0"/>
                <a:cs typeface="+mn-cs"/>
              </a:endParaRPr>
            </a:p>
          </p:txBody>
        </p:sp>
        <p:grpSp>
          <p:nvGrpSpPr>
            <p:cNvPr id="19472" name="Группа 55"/>
            <p:cNvGrpSpPr>
              <a:grpSpLocks/>
            </p:cNvGrpSpPr>
            <p:nvPr/>
          </p:nvGrpSpPr>
          <p:grpSpPr bwMode="auto">
            <a:xfrm>
              <a:off x="785786" y="1357298"/>
              <a:ext cx="2214578" cy="1207952"/>
              <a:chOff x="571472" y="1357298"/>
              <a:chExt cx="2214578" cy="1207952"/>
            </a:xfrm>
          </p:grpSpPr>
          <p:sp>
            <p:nvSpPr>
              <p:cNvPr id="13" name="TextBox 12"/>
              <p:cNvSpPr txBox="1"/>
              <p:nvPr/>
            </p:nvSpPr>
            <p:spPr>
              <a:xfrm>
                <a:off x="571472" y="1857364"/>
                <a:ext cx="2214578" cy="400110"/>
              </a:xfrm>
              <a:prstGeom prst="rect">
                <a:avLst/>
              </a:prstGeom>
              <a:noFill/>
              <a:scene3d>
                <a:camera prst="orthographicFront">
                  <a:rot lat="0" lon="21599994" rev="21599994"/>
                </a:camera>
                <a:lightRig rig="threePt" dir="t"/>
              </a:scene3d>
            </p:spPr>
            <p:txBody>
              <a:bodyPr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2000" b="1" i="1" dirty="0">
                    <a:solidFill>
                      <a:srgbClr val="0000FF"/>
                    </a:solidFill>
                    <a:latin typeface="Georgia" pitchFamily="18" charset="0"/>
                    <a:cs typeface="+mn-cs"/>
                  </a:rPr>
                  <a:t>СН</a:t>
                </a:r>
                <a:r>
                  <a:rPr lang="ru-RU" sz="2000" b="1" i="1" baseline="-10000" dirty="0">
                    <a:solidFill>
                      <a:srgbClr val="0000FF"/>
                    </a:solidFill>
                    <a:latin typeface="Georgia" pitchFamily="18" charset="0"/>
                    <a:cs typeface="+mn-cs"/>
                  </a:rPr>
                  <a:t>3</a:t>
                </a:r>
                <a:r>
                  <a:rPr lang="en-US" sz="2000" b="1" i="1" dirty="0">
                    <a:solidFill>
                      <a:srgbClr val="0000FF"/>
                    </a:solidFill>
                    <a:latin typeface="Georgia" pitchFamily="18" charset="0"/>
                    <a:cs typeface="+mn-cs"/>
                  </a:rPr>
                  <a:t> </a:t>
                </a:r>
                <a:r>
                  <a:rPr lang="en-US" sz="2000" b="1" i="1" dirty="0">
                    <a:solidFill>
                      <a:srgbClr val="FF0000"/>
                    </a:solidFill>
                    <a:latin typeface="Georgia" pitchFamily="18" charset="0"/>
                    <a:cs typeface="+mn-cs"/>
                  </a:rPr>
                  <a:t>– C </a:t>
                </a:r>
                <a:endParaRPr lang="ru-RU" sz="2000" b="1" i="1" dirty="0">
                  <a:solidFill>
                    <a:srgbClr val="FF0000"/>
                  </a:solidFill>
                  <a:latin typeface="Georgia" pitchFamily="18" charset="0"/>
                  <a:cs typeface="+mn-cs"/>
                </a:endParaRP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1643042" y="2000240"/>
                <a:ext cx="785818" cy="523220"/>
              </a:xfrm>
              <a:prstGeom prst="rect">
                <a:avLst/>
              </a:prstGeom>
              <a:noFill/>
              <a:scene3d>
                <a:camera prst="orthographicFront">
                  <a:rot lat="0" lon="0" rev="19799999"/>
                </a:camera>
                <a:lightRig rig="threePt" dir="t"/>
              </a:scene3d>
            </p:spPr>
            <p:txBody>
              <a:bodyPr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2800" b="1" i="1" dirty="0">
                    <a:solidFill>
                      <a:srgbClr val="FF0000"/>
                    </a:solidFill>
                    <a:latin typeface="Georgia" pitchFamily="18" charset="0"/>
                    <a:cs typeface="+mn-cs"/>
                  </a:rPr>
                  <a:t>—</a:t>
                </a:r>
                <a:endParaRPr lang="ru-RU" sz="2800" b="1" i="1" dirty="0">
                  <a:solidFill>
                    <a:srgbClr val="FF0000"/>
                  </a:solidFill>
                  <a:latin typeface="Georgia" pitchFamily="18" charset="0"/>
                  <a:cs typeface="+mn-cs"/>
                </a:endParaRPr>
              </a:p>
            </p:txBody>
          </p:sp>
          <p:sp>
            <p:nvSpPr>
              <p:cNvPr id="19475" name="TextBox 14"/>
              <p:cNvSpPr txBox="1">
                <a:spLocks noChangeArrowheads="1"/>
              </p:cNvSpPr>
              <p:nvPr/>
            </p:nvSpPr>
            <p:spPr bwMode="auto">
              <a:xfrm>
                <a:off x="1714480" y="1357298"/>
                <a:ext cx="785818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000" b="1" i="1">
                    <a:solidFill>
                      <a:srgbClr val="FF0000"/>
                    </a:solidFill>
                    <a:latin typeface="Georgia" pitchFamily="18" charset="0"/>
                  </a:rPr>
                  <a:t> O</a:t>
                </a:r>
                <a:endParaRPr lang="ru-RU" sz="2000" b="1" i="1">
                  <a:solidFill>
                    <a:srgbClr val="FF0000"/>
                  </a:solidFill>
                  <a:latin typeface="Georgia" pitchFamily="18" charset="0"/>
                </a:endParaRPr>
              </a:p>
            </p:txBody>
          </p:sp>
          <p:sp>
            <p:nvSpPr>
              <p:cNvPr id="19476" name="TextBox 15"/>
              <p:cNvSpPr txBox="1">
                <a:spLocks noChangeArrowheads="1"/>
              </p:cNvSpPr>
              <p:nvPr/>
            </p:nvSpPr>
            <p:spPr bwMode="auto">
              <a:xfrm>
                <a:off x="1928794" y="1857364"/>
                <a:ext cx="642942" cy="7078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000" b="1" i="1">
                    <a:solidFill>
                      <a:srgbClr val="FF0000"/>
                    </a:solidFill>
                    <a:latin typeface="Georgia" pitchFamily="18" charset="0"/>
                  </a:rPr>
                  <a:t> OH</a:t>
                </a:r>
                <a:endParaRPr lang="ru-RU" sz="2000" b="1" i="1">
                  <a:solidFill>
                    <a:srgbClr val="FF0000"/>
                  </a:solidFill>
                  <a:latin typeface="Georgia" pitchFamily="18" charset="0"/>
                </a:endParaRPr>
              </a:p>
            </p:txBody>
          </p:sp>
        </p:grpSp>
      </p:grpSp>
      <p:grpSp>
        <p:nvGrpSpPr>
          <p:cNvPr id="17" name="Группа 16"/>
          <p:cNvGrpSpPr>
            <a:grpSpLocks/>
          </p:cNvGrpSpPr>
          <p:nvPr/>
        </p:nvGrpSpPr>
        <p:grpSpPr bwMode="auto">
          <a:xfrm>
            <a:off x="642938" y="4429125"/>
            <a:ext cx="2714625" cy="1279525"/>
            <a:chOff x="785786" y="1285860"/>
            <a:chExt cx="2714644" cy="1279390"/>
          </a:xfrm>
        </p:grpSpPr>
        <p:sp>
          <p:nvSpPr>
            <p:cNvPr id="18" name="TextBox 17"/>
            <p:cNvSpPr txBox="1"/>
            <p:nvPr/>
          </p:nvSpPr>
          <p:spPr>
            <a:xfrm>
              <a:off x="2357422" y="1285860"/>
              <a:ext cx="1143008" cy="707886"/>
            </a:xfrm>
            <a:prstGeom prst="rect">
              <a:avLst/>
            </a:prstGeom>
            <a:noFill/>
            <a:scene3d>
              <a:camera prst="orthographicFront">
                <a:rot lat="20731345" lon="930247" rev="2761968"/>
              </a:camera>
              <a:lightRig rig="threePt" dir="t"/>
            </a:scene3d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4000" b="1" i="1" dirty="0">
                  <a:solidFill>
                    <a:srgbClr val="FF0000"/>
                  </a:solidFill>
                  <a:latin typeface="Georgia" pitchFamily="18" charset="0"/>
                  <a:cs typeface="Times New Roman"/>
                </a:rPr>
                <a:t>=</a:t>
              </a:r>
              <a:endParaRPr lang="ru-RU" sz="4000" b="1" i="1" dirty="0">
                <a:solidFill>
                  <a:srgbClr val="FF0000"/>
                </a:solidFill>
                <a:latin typeface="Georgia" pitchFamily="18" charset="0"/>
                <a:cs typeface="+mn-cs"/>
              </a:endParaRPr>
            </a:p>
          </p:txBody>
        </p:sp>
        <p:grpSp>
          <p:nvGrpSpPr>
            <p:cNvPr id="19466" name="Группа 55"/>
            <p:cNvGrpSpPr>
              <a:grpSpLocks/>
            </p:cNvGrpSpPr>
            <p:nvPr/>
          </p:nvGrpSpPr>
          <p:grpSpPr bwMode="auto">
            <a:xfrm>
              <a:off x="785786" y="1357298"/>
              <a:ext cx="2714644" cy="1207952"/>
              <a:chOff x="571472" y="1357298"/>
              <a:chExt cx="2714644" cy="1207952"/>
            </a:xfrm>
          </p:grpSpPr>
          <p:sp>
            <p:nvSpPr>
              <p:cNvPr id="20" name="TextBox 19"/>
              <p:cNvSpPr txBox="1"/>
              <p:nvPr/>
            </p:nvSpPr>
            <p:spPr>
              <a:xfrm>
                <a:off x="571472" y="1857364"/>
                <a:ext cx="2214578" cy="400110"/>
              </a:xfrm>
              <a:prstGeom prst="rect">
                <a:avLst/>
              </a:prstGeom>
              <a:noFill/>
              <a:scene3d>
                <a:camera prst="orthographicFront">
                  <a:rot lat="0" lon="21599994" rev="21599994"/>
                </a:camera>
                <a:lightRig rig="threePt" dir="t"/>
              </a:scene3d>
            </p:spPr>
            <p:txBody>
              <a:bodyPr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2000" b="1" i="1" dirty="0">
                    <a:solidFill>
                      <a:srgbClr val="0000FF"/>
                    </a:solidFill>
                    <a:latin typeface="Georgia" pitchFamily="18" charset="0"/>
                    <a:cs typeface="+mn-cs"/>
                  </a:rPr>
                  <a:t>СН</a:t>
                </a:r>
                <a:r>
                  <a:rPr lang="ru-RU" sz="2000" b="1" i="1" baseline="-10000" dirty="0">
                    <a:solidFill>
                      <a:srgbClr val="0000FF"/>
                    </a:solidFill>
                    <a:latin typeface="Georgia" pitchFamily="18" charset="0"/>
                    <a:cs typeface="+mn-cs"/>
                  </a:rPr>
                  <a:t>3 </a:t>
                </a:r>
                <a:r>
                  <a:rPr lang="ru-RU" sz="2000" b="1" i="1" dirty="0">
                    <a:solidFill>
                      <a:srgbClr val="0000FF"/>
                    </a:solidFill>
                    <a:latin typeface="Georgia" pitchFamily="18" charset="0"/>
                    <a:cs typeface="+mn-cs"/>
                  </a:rPr>
                  <a:t>– СН</a:t>
                </a:r>
                <a:r>
                  <a:rPr lang="ru-RU" sz="2000" b="1" i="1" baseline="-10000" dirty="0">
                    <a:solidFill>
                      <a:srgbClr val="0000FF"/>
                    </a:solidFill>
                    <a:latin typeface="Georgia" pitchFamily="18" charset="0"/>
                    <a:cs typeface="+mn-cs"/>
                  </a:rPr>
                  <a:t>2</a:t>
                </a:r>
                <a:r>
                  <a:rPr lang="en-US" sz="2000" b="1" i="1" dirty="0">
                    <a:solidFill>
                      <a:srgbClr val="0000FF"/>
                    </a:solidFill>
                    <a:latin typeface="Georgia" pitchFamily="18" charset="0"/>
                    <a:cs typeface="+mn-cs"/>
                  </a:rPr>
                  <a:t> </a:t>
                </a:r>
                <a:r>
                  <a:rPr lang="en-US" sz="2000" b="1" i="1" dirty="0">
                    <a:solidFill>
                      <a:srgbClr val="FF0000"/>
                    </a:solidFill>
                    <a:latin typeface="Georgia" pitchFamily="18" charset="0"/>
                    <a:cs typeface="+mn-cs"/>
                  </a:rPr>
                  <a:t>– C </a:t>
                </a:r>
                <a:endParaRPr lang="ru-RU" sz="2000" b="1" i="1" dirty="0">
                  <a:solidFill>
                    <a:srgbClr val="FF0000"/>
                  </a:solidFill>
                  <a:latin typeface="Georgia" pitchFamily="18" charset="0"/>
                  <a:cs typeface="+mn-cs"/>
                </a:endParaRP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2357422" y="2000240"/>
                <a:ext cx="785818" cy="523220"/>
              </a:xfrm>
              <a:prstGeom prst="rect">
                <a:avLst/>
              </a:prstGeom>
              <a:noFill/>
              <a:scene3d>
                <a:camera prst="orthographicFront">
                  <a:rot lat="0" lon="0" rev="19799999"/>
                </a:camera>
                <a:lightRig rig="threePt" dir="t"/>
              </a:scene3d>
            </p:spPr>
            <p:txBody>
              <a:bodyPr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2800" b="1" i="1" dirty="0">
                    <a:solidFill>
                      <a:srgbClr val="FF0000"/>
                    </a:solidFill>
                    <a:latin typeface="Georgia" pitchFamily="18" charset="0"/>
                    <a:cs typeface="+mn-cs"/>
                  </a:rPr>
                  <a:t>—</a:t>
                </a:r>
                <a:endParaRPr lang="ru-RU" sz="2800" b="1" i="1" dirty="0">
                  <a:solidFill>
                    <a:srgbClr val="FF0000"/>
                  </a:solidFill>
                  <a:latin typeface="Georgia" pitchFamily="18" charset="0"/>
                  <a:cs typeface="+mn-cs"/>
                </a:endParaRPr>
              </a:p>
            </p:txBody>
          </p:sp>
          <p:sp>
            <p:nvSpPr>
              <p:cNvPr id="19469" name="TextBox 21"/>
              <p:cNvSpPr txBox="1">
                <a:spLocks noChangeArrowheads="1"/>
              </p:cNvSpPr>
              <p:nvPr/>
            </p:nvSpPr>
            <p:spPr bwMode="auto">
              <a:xfrm>
                <a:off x="2500298" y="1357298"/>
                <a:ext cx="785818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000" b="1" i="1">
                    <a:solidFill>
                      <a:srgbClr val="FF0000"/>
                    </a:solidFill>
                    <a:latin typeface="Georgia" pitchFamily="18" charset="0"/>
                  </a:rPr>
                  <a:t> O</a:t>
                </a:r>
                <a:endParaRPr lang="ru-RU" sz="2000" b="1" i="1">
                  <a:solidFill>
                    <a:srgbClr val="FF0000"/>
                  </a:solidFill>
                  <a:latin typeface="Georgia" pitchFamily="18" charset="0"/>
                </a:endParaRPr>
              </a:p>
            </p:txBody>
          </p:sp>
          <p:sp>
            <p:nvSpPr>
              <p:cNvPr id="19470" name="TextBox 22"/>
              <p:cNvSpPr txBox="1">
                <a:spLocks noChangeArrowheads="1"/>
              </p:cNvSpPr>
              <p:nvPr/>
            </p:nvSpPr>
            <p:spPr bwMode="auto">
              <a:xfrm>
                <a:off x="2643174" y="1857364"/>
                <a:ext cx="642942" cy="7078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000" b="1" i="1">
                    <a:solidFill>
                      <a:srgbClr val="FF0000"/>
                    </a:solidFill>
                    <a:latin typeface="Georgia" pitchFamily="18" charset="0"/>
                  </a:rPr>
                  <a:t> OH</a:t>
                </a:r>
                <a:endParaRPr lang="ru-RU" sz="2000" b="1" i="1">
                  <a:solidFill>
                    <a:srgbClr val="FF0000"/>
                  </a:solidFill>
                  <a:latin typeface="Georgia" pitchFamily="18" charset="0"/>
                </a:endParaRPr>
              </a:p>
            </p:txBody>
          </p:sp>
        </p:grpSp>
      </p:grp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3286125" y="1643063"/>
            <a:ext cx="5357813" cy="403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 i="1">
                <a:solidFill>
                  <a:srgbClr val="002060"/>
                </a:solidFill>
                <a:latin typeface="Georgia" pitchFamily="18" charset="0"/>
              </a:rPr>
              <a:t>метан</a:t>
            </a:r>
            <a:r>
              <a:rPr lang="ru-RU" sz="3200" b="1" i="1">
                <a:solidFill>
                  <a:srgbClr val="FF0000"/>
                </a:solidFill>
                <a:latin typeface="Georgia" pitchFamily="18" charset="0"/>
              </a:rPr>
              <a:t>овая</a:t>
            </a:r>
            <a:r>
              <a:rPr lang="ru-RU" sz="3200" b="1" i="1">
                <a:latin typeface="Georgia" pitchFamily="18" charset="0"/>
              </a:rPr>
              <a:t> </a:t>
            </a:r>
            <a:r>
              <a:rPr lang="ru-RU" sz="3200" b="1" i="1">
                <a:solidFill>
                  <a:srgbClr val="FF0000"/>
                </a:solidFill>
                <a:latin typeface="Georgia" pitchFamily="18" charset="0"/>
              </a:rPr>
              <a:t>кислота</a:t>
            </a:r>
          </a:p>
          <a:p>
            <a:pPr algn="ctr"/>
            <a:r>
              <a:rPr lang="ru-RU" sz="3200" b="1" i="1">
                <a:solidFill>
                  <a:srgbClr val="002060"/>
                </a:solidFill>
                <a:latin typeface="Georgia" pitchFamily="18" charset="0"/>
              </a:rPr>
              <a:t>(муравьиная)</a:t>
            </a:r>
          </a:p>
          <a:p>
            <a:pPr algn="ctr"/>
            <a:endParaRPr lang="ru-RU" sz="3200" b="1" i="1">
              <a:solidFill>
                <a:srgbClr val="002060"/>
              </a:solidFill>
              <a:latin typeface="Georgia" pitchFamily="18" charset="0"/>
            </a:endParaRPr>
          </a:p>
          <a:p>
            <a:pPr algn="ctr"/>
            <a:r>
              <a:rPr lang="ru-RU" sz="3200" b="1" i="1">
                <a:solidFill>
                  <a:srgbClr val="002060"/>
                </a:solidFill>
                <a:latin typeface="Georgia" pitchFamily="18" charset="0"/>
              </a:rPr>
              <a:t>этан</a:t>
            </a:r>
            <a:r>
              <a:rPr lang="ru-RU" sz="3200" b="1" i="1">
                <a:solidFill>
                  <a:srgbClr val="FF0000"/>
                </a:solidFill>
                <a:latin typeface="Georgia" pitchFamily="18" charset="0"/>
              </a:rPr>
              <a:t>овая</a:t>
            </a:r>
            <a:r>
              <a:rPr lang="ru-RU" sz="3200" b="1" i="1">
                <a:latin typeface="Georgia" pitchFamily="18" charset="0"/>
              </a:rPr>
              <a:t> </a:t>
            </a:r>
            <a:r>
              <a:rPr lang="ru-RU" sz="3200" b="1" i="1">
                <a:solidFill>
                  <a:srgbClr val="FF0000"/>
                </a:solidFill>
                <a:latin typeface="Georgia" pitchFamily="18" charset="0"/>
              </a:rPr>
              <a:t>кислота</a:t>
            </a:r>
            <a:r>
              <a:rPr lang="ru-RU" sz="3200" b="1" i="1">
                <a:latin typeface="Georgia" pitchFamily="18" charset="0"/>
              </a:rPr>
              <a:t> </a:t>
            </a:r>
          </a:p>
          <a:p>
            <a:pPr algn="ctr"/>
            <a:r>
              <a:rPr lang="ru-RU" sz="3200" b="1" i="1">
                <a:solidFill>
                  <a:srgbClr val="002060"/>
                </a:solidFill>
                <a:latin typeface="Georgia" pitchFamily="18" charset="0"/>
              </a:rPr>
              <a:t>(уксусная)</a:t>
            </a:r>
          </a:p>
          <a:p>
            <a:pPr algn="ctr"/>
            <a:endParaRPr lang="ru-RU" sz="3200" b="1" i="1">
              <a:solidFill>
                <a:srgbClr val="002060"/>
              </a:solidFill>
              <a:latin typeface="Georgia" pitchFamily="18" charset="0"/>
            </a:endParaRPr>
          </a:p>
          <a:p>
            <a:pPr algn="ctr"/>
            <a:r>
              <a:rPr lang="ru-RU" sz="3200" b="1" i="1">
                <a:solidFill>
                  <a:srgbClr val="002060"/>
                </a:solidFill>
                <a:latin typeface="Georgia" pitchFamily="18" charset="0"/>
              </a:rPr>
              <a:t>пропан</a:t>
            </a:r>
            <a:r>
              <a:rPr lang="ru-RU" sz="3200" b="1" i="1">
                <a:solidFill>
                  <a:srgbClr val="FF0000"/>
                </a:solidFill>
                <a:latin typeface="Georgia" pitchFamily="18" charset="0"/>
              </a:rPr>
              <a:t>овая</a:t>
            </a:r>
            <a:r>
              <a:rPr lang="ru-RU" sz="3200" b="1" i="1">
                <a:latin typeface="Georgia" pitchFamily="18" charset="0"/>
              </a:rPr>
              <a:t> </a:t>
            </a:r>
            <a:r>
              <a:rPr lang="ru-RU" sz="3200" b="1" i="1">
                <a:solidFill>
                  <a:srgbClr val="FF0000"/>
                </a:solidFill>
                <a:latin typeface="Georgia" pitchFamily="18" charset="0"/>
              </a:rPr>
              <a:t>кислота</a:t>
            </a:r>
          </a:p>
          <a:p>
            <a:pPr algn="ctr"/>
            <a:r>
              <a:rPr lang="ru-RU" sz="3200" b="1" i="1">
                <a:solidFill>
                  <a:srgbClr val="002060"/>
                </a:solidFill>
                <a:latin typeface="Georgia" pitchFamily="18" charset="0"/>
              </a:rPr>
              <a:t>(пропионовая)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857752" y="642918"/>
            <a:ext cx="3429024" cy="923330"/>
          </a:xfrm>
          <a:prstGeom prst="rect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i="1" dirty="0">
                <a:solidFill>
                  <a:srgbClr val="7030A0"/>
                </a:solidFill>
                <a:latin typeface="Georgia" pitchFamily="18" charset="0"/>
              </a:rPr>
              <a:t>С</a:t>
            </a:r>
            <a:r>
              <a:rPr lang="en-US" sz="5400" b="1" i="1" baseline="-20000" dirty="0">
                <a:solidFill>
                  <a:srgbClr val="7030A0"/>
                </a:solidFill>
                <a:latin typeface="Georgia" pitchFamily="18" charset="0"/>
              </a:rPr>
              <a:t>n</a:t>
            </a:r>
            <a:r>
              <a:rPr lang="en-US" sz="5400" b="1" i="1" dirty="0">
                <a:solidFill>
                  <a:srgbClr val="7030A0"/>
                </a:solidFill>
                <a:latin typeface="Georgia" pitchFamily="18" charset="0"/>
              </a:rPr>
              <a:t>H</a:t>
            </a:r>
            <a:r>
              <a:rPr lang="en-US" sz="5400" b="1" i="1" baseline="-20000" dirty="0">
                <a:solidFill>
                  <a:srgbClr val="7030A0"/>
                </a:solidFill>
                <a:latin typeface="Georgia" pitchFamily="18" charset="0"/>
              </a:rPr>
              <a:t>2n</a:t>
            </a:r>
            <a:r>
              <a:rPr lang="en-US" sz="5400" b="1" i="1" dirty="0">
                <a:solidFill>
                  <a:srgbClr val="7030A0"/>
                </a:solidFill>
                <a:latin typeface="Georgia" pitchFamily="18" charset="0"/>
              </a:rPr>
              <a:t>O</a:t>
            </a:r>
            <a:r>
              <a:rPr lang="en-US" sz="5400" b="1" i="1" baseline="-20000" dirty="0">
                <a:solidFill>
                  <a:srgbClr val="7030A0"/>
                </a:solidFill>
                <a:latin typeface="Georgia" pitchFamily="18" charset="0"/>
              </a:rPr>
              <a:t>2</a:t>
            </a:r>
            <a:endParaRPr lang="ru-RU" sz="5400" b="1" i="1" baseline="-20000" dirty="0">
              <a:solidFill>
                <a:srgbClr val="7030A0"/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5" y="642938"/>
            <a:ext cx="5072063" cy="1050925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6000" i="1" u="sng" dirty="0" smtClean="0">
                <a:solidFill>
                  <a:srgbClr val="7030A0"/>
                </a:solidFill>
                <a:latin typeface="Georgia" pitchFamily="18" charset="0"/>
              </a:rPr>
              <a:t>Альдегиды</a:t>
            </a:r>
            <a:endParaRPr lang="ru-RU" sz="5400" i="1" u="sng" dirty="0">
              <a:solidFill>
                <a:srgbClr val="7030A0"/>
              </a:solidFill>
              <a:latin typeface="Georgia" pitchFamily="18" charset="0"/>
            </a:endParaRPr>
          </a:p>
        </p:txBody>
      </p:sp>
      <p:grpSp>
        <p:nvGrpSpPr>
          <p:cNvPr id="3" name="Группа 2"/>
          <p:cNvGrpSpPr>
            <a:grpSpLocks/>
          </p:cNvGrpSpPr>
          <p:nvPr/>
        </p:nvGrpSpPr>
        <p:grpSpPr bwMode="auto">
          <a:xfrm>
            <a:off x="1714500" y="1428750"/>
            <a:ext cx="3214688" cy="1676400"/>
            <a:chOff x="785786" y="1304697"/>
            <a:chExt cx="2214578" cy="1234133"/>
          </a:xfrm>
        </p:grpSpPr>
        <p:sp>
          <p:nvSpPr>
            <p:cNvPr id="4" name="TextBox 3"/>
            <p:cNvSpPr txBox="1"/>
            <p:nvPr/>
          </p:nvSpPr>
          <p:spPr>
            <a:xfrm>
              <a:off x="1179489" y="1304697"/>
              <a:ext cx="1143008" cy="566545"/>
            </a:xfrm>
            <a:prstGeom prst="rect">
              <a:avLst/>
            </a:prstGeom>
            <a:noFill/>
            <a:scene3d>
              <a:camera prst="orthographicFront">
                <a:rot lat="20731345" lon="930247" rev="2761968"/>
              </a:camera>
              <a:lightRig rig="threePt" dir="t"/>
            </a:scene3d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4400" b="1" i="1" dirty="0">
                  <a:solidFill>
                    <a:srgbClr val="FF0000"/>
                  </a:solidFill>
                  <a:latin typeface="Georgia" pitchFamily="18" charset="0"/>
                  <a:cs typeface="Times New Roman"/>
                </a:rPr>
                <a:t>=</a:t>
              </a:r>
              <a:endParaRPr lang="ru-RU" sz="4400" b="1" i="1" dirty="0">
                <a:solidFill>
                  <a:srgbClr val="FF0000"/>
                </a:solidFill>
                <a:latin typeface="Georgia" pitchFamily="18" charset="0"/>
                <a:cs typeface="+mn-cs"/>
              </a:endParaRPr>
            </a:p>
          </p:txBody>
        </p:sp>
        <p:grpSp>
          <p:nvGrpSpPr>
            <p:cNvPr id="20502" name="Группа 55"/>
            <p:cNvGrpSpPr>
              <a:grpSpLocks/>
            </p:cNvGrpSpPr>
            <p:nvPr/>
          </p:nvGrpSpPr>
          <p:grpSpPr bwMode="auto">
            <a:xfrm>
              <a:off x="785786" y="1462498"/>
              <a:ext cx="2214578" cy="1076332"/>
              <a:chOff x="571472" y="1462498"/>
              <a:chExt cx="2214578" cy="1076332"/>
            </a:xfrm>
          </p:grpSpPr>
          <p:sp>
            <p:nvSpPr>
              <p:cNvPr id="6" name="TextBox 5"/>
              <p:cNvSpPr txBox="1"/>
              <p:nvPr/>
            </p:nvSpPr>
            <p:spPr>
              <a:xfrm>
                <a:off x="571472" y="1857364"/>
                <a:ext cx="2214578" cy="385251"/>
              </a:xfrm>
              <a:prstGeom prst="rect">
                <a:avLst/>
              </a:prstGeom>
              <a:noFill/>
              <a:scene3d>
                <a:camera prst="orthographicFront">
                  <a:rot lat="0" lon="21599994" rev="21599994"/>
                </a:camera>
                <a:lightRig rig="threePt" dir="t"/>
              </a:scene3d>
            </p:spPr>
            <p:txBody>
              <a:bodyPr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2800" b="1" i="1" dirty="0">
                    <a:solidFill>
                      <a:srgbClr val="0000FF"/>
                    </a:solidFill>
                    <a:latin typeface="Georgia" pitchFamily="18" charset="0"/>
                    <a:cs typeface="+mn-cs"/>
                  </a:rPr>
                  <a:t>Н</a:t>
                </a:r>
                <a:r>
                  <a:rPr lang="en-US" sz="2800" b="1" i="1" dirty="0">
                    <a:solidFill>
                      <a:srgbClr val="FF0000"/>
                    </a:solidFill>
                    <a:latin typeface="Georgia" pitchFamily="18" charset="0"/>
                    <a:cs typeface="+mn-cs"/>
                  </a:rPr>
                  <a:t>– C </a:t>
                </a:r>
                <a:endParaRPr lang="ru-RU" sz="2800" b="1" i="1" dirty="0">
                  <a:solidFill>
                    <a:srgbClr val="FF0000"/>
                  </a:solidFill>
                  <a:latin typeface="Georgia" pitchFamily="18" charset="0"/>
                  <a:cs typeface="+mn-cs"/>
                </a:endParaRPr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1162026" y="2093701"/>
                <a:ext cx="785818" cy="430574"/>
              </a:xfrm>
              <a:prstGeom prst="rect">
                <a:avLst/>
              </a:prstGeom>
              <a:noFill/>
              <a:scene3d>
                <a:camera prst="orthographicFront">
                  <a:rot lat="0" lon="0" rev="19799999"/>
                </a:camera>
                <a:lightRig rig="threePt" dir="t"/>
              </a:scene3d>
            </p:spPr>
            <p:txBody>
              <a:bodyPr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3200" b="1" i="1" dirty="0">
                    <a:solidFill>
                      <a:srgbClr val="FF0000"/>
                    </a:solidFill>
                    <a:latin typeface="Georgia" pitchFamily="18" charset="0"/>
                    <a:cs typeface="+mn-cs"/>
                  </a:rPr>
                  <a:t>—</a:t>
                </a:r>
                <a:endParaRPr lang="ru-RU" sz="3200" b="1" i="1" dirty="0">
                  <a:solidFill>
                    <a:srgbClr val="FF0000"/>
                  </a:solidFill>
                  <a:latin typeface="Georgia" pitchFamily="18" charset="0"/>
                  <a:cs typeface="+mn-cs"/>
                </a:endParaRPr>
              </a:p>
            </p:txBody>
          </p:sp>
          <p:sp>
            <p:nvSpPr>
              <p:cNvPr id="20505" name="TextBox 7"/>
              <p:cNvSpPr txBox="1">
                <a:spLocks noChangeArrowheads="1"/>
              </p:cNvSpPr>
              <p:nvPr/>
            </p:nvSpPr>
            <p:spPr bwMode="auto">
              <a:xfrm>
                <a:off x="1260452" y="1462498"/>
                <a:ext cx="785818" cy="3399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400" b="1" i="1">
                    <a:solidFill>
                      <a:srgbClr val="FF0000"/>
                    </a:solidFill>
                    <a:latin typeface="Georgia" pitchFamily="18" charset="0"/>
                  </a:rPr>
                  <a:t> O</a:t>
                </a:r>
                <a:endParaRPr lang="ru-RU" sz="2400" b="1" i="1">
                  <a:solidFill>
                    <a:srgbClr val="FF0000"/>
                  </a:solidFill>
                  <a:latin typeface="Georgia" pitchFamily="18" charset="0"/>
                </a:endParaRPr>
              </a:p>
            </p:txBody>
          </p:sp>
          <p:sp>
            <p:nvSpPr>
              <p:cNvPr id="20506" name="TextBox 8"/>
              <p:cNvSpPr txBox="1">
                <a:spLocks noChangeArrowheads="1"/>
              </p:cNvSpPr>
              <p:nvPr/>
            </p:nvSpPr>
            <p:spPr bwMode="auto">
              <a:xfrm>
                <a:off x="1358878" y="2198902"/>
                <a:ext cx="642942" cy="3399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400" b="1" i="1">
                    <a:solidFill>
                      <a:srgbClr val="FF0000"/>
                    </a:solidFill>
                    <a:latin typeface="Georgia" pitchFamily="18" charset="0"/>
                  </a:rPr>
                  <a:t>H</a:t>
                </a:r>
                <a:endParaRPr lang="ru-RU" sz="2400" b="1" i="1">
                  <a:solidFill>
                    <a:srgbClr val="FF0000"/>
                  </a:solidFill>
                  <a:latin typeface="Georgia" pitchFamily="18" charset="0"/>
                </a:endParaRPr>
              </a:p>
            </p:txBody>
          </p:sp>
        </p:grpSp>
      </p:grpSp>
      <p:grpSp>
        <p:nvGrpSpPr>
          <p:cNvPr id="10" name="Группа 9"/>
          <p:cNvGrpSpPr>
            <a:grpSpLocks/>
          </p:cNvGrpSpPr>
          <p:nvPr/>
        </p:nvGrpSpPr>
        <p:grpSpPr bwMode="auto">
          <a:xfrm>
            <a:off x="1500188" y="3071813"/>
            <a:ext cx="2214562" cy="1390650"/>
            <a:chOff x="785786" y="1285860"/>
            <a:chExt cx="2214578" cy="1390359"/>
          </a:xfrm>
        </p:grpSpPr>
        <p:sp>
          <p:nvSpPr>
            <p:cNvPr id="11" name="TextBox 10"/>
            <p:cNvSpPr txBox="1"/>
            <p:nvPr/>
          </p:nvSpPr>
          <p:spPr>
            <a:xfrm>
              <a:off x="1643042" y="1285860"/>
              <a:ext cx="1143008" cy="769441"/>
            </a:xfrm>
            <a:prstGeom prst="rect">
              <a:avLst/>
            </a:prstGeom>
            <a:noFill/>
            <a:scene3d>
              <a:camera prst="orthographicFront">
                <a:rot lat="20731345" lon="930247" rev="2761968"/>
              </a:camera>
              <a:lightRig rig="threePt" dir="t"/>
            </a:scene3d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4400" b="1" i="1" dirty="0">
                  <a:solidFill>
                    <a:srgbClr val="FF0000"/>
                  </a:solidFill>
                  <a:latin typeface="Georgia" pitchFamily="18" charset="0"/>
                  <a:cs typeface="Times New Roman"/>
                </a:rPr>
                <a:t>=</a:t>
              </a:r>
              <a:endParaRPr lang="ru-RU" sz="4400" b="1" i="1" dirty="0">
                <a:solidFill>
                  <a:srgbClr val="FF0000"/>
                </a:solidFill>
                <a:latin typeface="Georgia" pitchFamily="18" charset="0"/>
                <a:cs typeface="+mn-cs"/>
              </a:endParaRPr>
            </a:p>
          </p:txBody>
        </p:sp>
        <p:grpSp>
          <p:nvGrpSpPr>
            <p:cNvPr id="20496" name="Группа 55"/>
            <p:cNvGrpSpPr>
              <a:grpSpLocks/>
            </p:cNvGrpSpPr>
            <p:nvPr/>
          </p:nvGrpSpPr>
          <p:grpSpPr bwMode="auto">
            <a:xfrm>
              <a:off x="785786" y="1357298"/>
              <a:ext cx="2214578" cy="1318921"/>
              <a:chOff x="571472" y="1357298"/>
              <a:chExt cx="2214578" cy="1318921"/>
            </a:xfrm>
          </p:grpSpPr>
          <p:sp>
            <p:nvSpPr>
              <p:cNvPr id="13" name="TextBox 12"/>
              <p:cNvSpPr txBox="1"/>
              <p:nvPr/>
            </p:nvSpPr>
            <p:spPr>
              <a:xfrm>
                <a:off x="571472" y="1857364"/>
                <a:ext cx="2214578" cy="461665"/>
              </a:xfrm>
              <a:prstGeom prst="rect">
                <a:avLst/>
              </a:prstGeom>
              <a:noFill/>
              <a:scene3d>
                <a:camera prst="orthographicFront">
                  <a:rot lat="0" lon="21599994" rev="21599994"/>
                </a:camera>
                <a:lightRig rig="threePt" dir="t"/>
              </a:scene3d>
            </p:spPr>
            <p:txBody>
              <a:bodyPr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2400" b="1" i="1" dirty="0">
                    <a:solidFill>
                      <a:srgbClr val="0000FF"/>
                    </a:solidFill>
                    <a:latin typeface="Georgia" pitchFamily="18" charset="0"/>
                    <a:cs typeface="+mn-cs"/>
                  </a:rPr>
                  <a:t>СН</a:t>
                </a:r>
                <a:r>
                  <a:rPr lang="ru-RU" sz="2400" b="1" i="1" baseline="-10000" dirty="0">
                    <a:solidFill>
                      <a:srgbClr val="0000FF"/>
                    </a:solidFill>
                    <a:latin typeface="Georgia" pitchFamily="18" charset="0"/>
                    <a:cs typeface="+mn-cs"/>
                  </a:rPr>
                  <a:t>3</a:t>
                </a:r>
                <a:r>
                  <a:rPr lang="en-US" sz="2400" b="1" i="1" dirty="0">
                    <a:solidFill>
                      <a:srgbClr val="FF0000"/>
                    </a:solidFill>
                    <a:latin typeface="Georgia" pitchFamily="18" charset="0"/>
                    <a:cs typeface="+mn-cs"/>
                  </a:rPr>
                  <a:t>– C </a:t>
                </a:r>
                <a:endParaRPr lang="ru-RU" sz="2400" b="1" i="1" dirty="0">
                  <a:solidFill>
                    <a:srgbClr val="FF0000"/>
                  </a:solidFill>
                  <a:latin typeface="Georgia" pitchFamily="18" charset="0"/>
                  <a:cs typeface="+mn-cs"/>
                </a:endParaRP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1714480" y="2000240"/>
                <a:ext cx="785818" cy="584775"/>
              </a:xfrm>
              <a:prstGeom prst="rect">
                <a:avLst/>
              </a:prstGeom>
              <a:noFill/>
              <a:scene3d>
                <a:camera prst="orthographicFront">
                  <a:rot lat="0" lon="0" rev="19799999"/>
                </a:camera>
                <a:lightRig rig="threePt" dir="t"/>
              </a:scene3d>
            </p:spPr>
            <p:txBody>
              <a:bodyPr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3200" b="1" i="1" dirty="0">
                    <a:solidFill>
                      <a:srgbClr val="FF0000"/>
                    </a:solidFill>
                    <a:latin typeface="Georgia" pitchFamily="18" charset="0"/>
                    <a:cs typeface="+mn-cs"/>
                  </a:rPr>
                  <a:t>—</a:t>
                </a:r>
                <a:endParaRPr lang="ru-RU" sz="3200" b="1" i="1" dirty="0">
                  <a:solidFill>
                    <a:srgbClr val="FF0000"/>
                  </a:solidFill>
                  <a:latin typeface="Georgia" pitchFamily="18" charset="0"/>
                  <a:cs typeface="+mn-cs"/>
                </a:endParaRPr>
              </a:p>
            </p:txBody>
          </p:sp>
          <p:sp>
            <p:nvSpPr>
              <p:cNvPr id="20499" name="TextBox 14"/>
              <p:cNvSpPr txBox="1">
                <a:spLocks noChangeArrowheads="1"/>
              </p:cNvSpPr>
              <p:nvPr/>
            </p:nvSpPr>
            <p:spPr bwMode="auto">
              <a:xfrm>
                <a:off x="1785918" y="1357298"/>
                <a:ext cx="785818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400" b="1" i="1">
                    <a:solidFill>
                      <a:srgbClr val="FF0000"/>
                    </a:solidFill>
                    <a:latin typeface="Georgia" pitchFamily="18" charset="0"/>
                  </a:rPr>
                  <a:t> O</a:t>
                </a:r>
                <a:endParaRPr lang="ru-RU" sz="2400" b="1" i="1">
                  <a:solidFill>
                    <a:srgbClr val="FF0000"/>
                  </a:solidFill>
                  <a:latin typeface="Georgia" pitchFamily="18" charset="0"/>
                </a:endParaRPr>
              </a:p>
            </p:txBody>
          </p:sp>
          <p:sp>
            <p:nvSpPr>
              <p:cNvPr id="20500" name="TextBox 15"/>
              <p:cNvSpPr txBox="1">
                <a:spLocks noChangeArrowheads="1"/>
              </p:cNvSpPr>
              <p:nvPr/>
            </p:nvSpPr>
            <p:spPr bwMode="auto">
              <a:xfrm>
                <a:off x="2000232" y="2214554"/>
                <a:ext cx="642942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400" b="1" i="1">
                    <a:solidFill>
                      <a:srgbClr val="FF0000"/>
                    </a:solidFill>
                    <a:latin typeface="Georgia" pitchFamily="18" charset="0"/>
                  </a:rPr>
                  <a:t>H</a:t>
                </a:r>
                <a:endParaRPr lang="ru-RU" sz="2400" b="1" i="1">
                  <a:solidFill>
                    <a:srgbClr val="FF0000"/>
                  </a:solidFill>
                  <a:latin typeface="Georgia" pitchFamily="18" charset="0"/>
                </a:endParaRPr>
              </a:p>
            </p:txBody>
          </p:sp>
        </p:grpSp>
      </p:grpSp>
      <p:grpSp>
        <p:nvGrpSpPr>
          <p:cNvPr id="17" name="Группа 16"/>
          <p:cNvGrpSpPr>
            <a:grpSpLocks/>
          </p:cNvGrpSpPr>
          <p:nvPr/>
        </p:nvGrpSpPr>
        <p:grpSpPr bwMode="auto">
          <a:xfrm>
            <a:off x="571500" y="4286250"/>
            <a:ext cx="3190875" cy="1533525"/>
            <a:chOff x="785786" y="1214422"/>
            <a:chExt cx="2735607" cy="1533235"/>
          </a:xfrm>
        </p:grpSpPr>
        <p:sp>
          <p:nvSpPr>
            <p:cNvPr id="18" name="TextBox 17"/>
            <p:cNvSpPr txBox="1"/>
            <p:nvPr/>
          </p:nvSpPr>
          <p:spPr>
            <a:xfrm>
              <a:off x="2378386" y="1214422"/>
              <a:ext cx="1143007" cy="769441"/>
            </a:xfrm>
            <a:prstGeom prst="rect">
              <a:avLst/>
            </a:prstGeom>
            <a:noFill/>
            <a:scene3d>
              <a:camera prst="orthographicFront">
                <a:rot lat="20731345" lon="930247" rev="2761968"/>
              </a:camera>
              <a:lightRig rig="threePt" dir="t"/>
            </a:scene3d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4400" b="1" i="1" dirty="0">
                  <a:solidFill>
                    <a:srgbClr val="FF0000"/>
                  </a:solidFill>
                  <a:latin typeface="Georgia" pitchFamily="18" charset="0"/>
                  <a:cs typeface="Times New Roman"/>
                </a:rPr>
                <a:t>=</a:t>
              </a:r>
              <a:endParaRPr lang="ru-RU" sz="4400" b="1" i="1" dirty="0">
                <a:solidFill>
                  <a:srgbClr val="FF0000"/>
                </a:solidFill>
                <a:latin typeface="Georgia" pitchFamily="18" charset="0"/>
                <a:cs typeface="+mn-cs"/>
              </a:endParaRPr>
            </a:p>
          </p:txBody>
        </p:sp>
        <p:grpSp>
          <p:nvGrpSpPr>
            <p:cNvPr id="20490" name="Группа 55"/>
            <p:cNvGrpSpPr>
              <a:grpSpLocks/>
            </p:cNvGrpSpPr>
            <p:nvPr/>
          </p:nvGrpSpPr>
          <p:grpSpPr bwMode="auto">
            <a:xfrm>
              <a:off x="785786" y="1285860"/>
              <a:ext cx="2684687" cy="1461797"/>
              <a:chOff x="571472" y="1285860"/>
              <a:chExt cx="2684687" cy="1461797"/>
            </a:xfrm>
          </p:grpSpPr>
          <p:sp>
            <p:nvSpPr>
              <p:cNvPr id="20" name="TextBox 19"/>
              <p:cNvSpPr txBox="1"/>
              <p:nvPr/>
            </p:nvSpPr>
            <p:spPr>
              <a:xfrm>
                <a:off x="571472" y="1857364"/>
                <a:ext cx="2214578" cy="461665"/>
              </a:xfrm>
              <a:prstGeom prst="rect">
                <a:avLst/>
              </a:prstGeom>
              <a:noFill/>
              <a:scene3d>
                <a:camera prst="orthographicFront">
                  <a:rot lat="0" lon="21599994" rev="21599994"/>
                </a:camera>
                <a:lightRig rig="threePt" dir="t"/>
              </a:scene3d>
            </p:spPr>
            <p:txBody>
              <a:bodyPr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2400" b="1" i="1" dirty="0">
                    <a:solidFill>
                      <a:srgbClr val="0000FF"/>
                    </a:solidFill>
                    <a:latin typeface="Georgia" pitchFamily="18" charset="0"/>
                    <a:cs typeface="+mn-cs"/>
                  </a:rPr>
                  <a:t>СН</a:t>
                </a:r>
                <a:r>
                  <a:rPr lang="ru-RU" sz="2400" b="1" i="1" baseline="-10000" dirty="0">
                    <a:solidFill>
                      <a:srgbClr val="0000FF"/>
                    </a:solidFill>
                    <a:latin typeface="Georgia" pitchFamily="18" charset="0"/>
                    <a:cs typeface="+mn-cs"/>
                  </a:rPr>
                  <a:t>3 </a:t>
                </a:r>
                <a:r>
                  <a:rPr lang="ru-RU" sz="2400" b="1" i="1" dirty="0">
                    <a:solidFill>
                      <a:srgbClr val="0000FF"/>
                    </a:solidFill>
                    <a:latin typeface="Georgia" pitchFamily="18" charset="0"/>
                    <a:cs typeface="+mn-cs"/>
                  </a:rPr>
                  <a:t>– СН</a:t>
                </a:r>
                <a:r>
                  <a:rPr lang="ru-RU" sz="2400" b="1" i="1" baseline="-10000" dirty="0">
                    <a:solidFill>
                      <a:srgbClr val="0000FF"/>
                    </a:solidFill>
                    <a:latin typeface="Georgia" pitchFamily="18" charset="0"/>
                    <a:cs typeface="+mn-cs"/>
                  </a:rPr>
                  <a:t>2</a:t>
                </a:r>
                <a:r>
                  <a:rPr lang="en-US" sz="2400" b="1" i="1" dirty="0">
                    <a:solidFill>
                      <a:srgbClr val="0000FF"/>
                    </a:solidFill>
                    <a:latin typeface="Georgia" pitchFamily="18" charset="0"/>
                    <a:cs typeface="+mn-cs"/>
                  </a:rPr>
                  <a:t> </a:t>
                </a:r>
                <a:r>
                  <a:rPr lang="en-US" sz="2400" b="1" i="1" dirty="0">
                    <a:solidFill>
                      <a:srgbClr val="FF0000"/>
                    </a:solidFill>
                    <a:latin typeface="Georgia" pitchFamily="18" charset="0"/>
                    <a:cs typeface="+mn-cs"/>
                  </a:rPr>
                  <a:t>– C </a:t>
                </a:r>
                <a:endParaRPr lang="ru-RU" sz="2400" b="1" i="1" dirty="0">
                  <a:solidFill>
                    <a:srgbClr val="FF0000"/>
                  </a:solidFill>
                  <a:latin typeface="Georgia" pitchFamily="18" charset="0"/>
                  <a:cs typeface="+mn-cs"/>
                </a:endParaRP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2409087" y="2071678"/>
                <a:ext cx="785818" cy="584775"/>
              </a:xfrm>
              <a:prstGeom prst="rect">
                <a:avLst/>
              </a:prstGeom>
              <a:noFill/>
              <a:scene3d>
                <a:camera prst="orthographicFront">
                  <a:rot lat="0" lon="0" rev="19799999"/>
                </a:camera>
                <a:lightRig rig="threePt" dir="t"/>
              </a:scene3d>
            </p:spPr>
            <p:txBody>
              <a:bodyPr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3200" b="1" i="1" dirty="0">
                    <a:solidFill>
                      <a:srgbClr val="FF0000"/>
                    </a:solidFill>
                    <a:latin typeface="Georgia" pitchFamily="18" charset="0"/>
                    <a:cs typeface="+mn-cs"/>
                  </a:rPr>
                  <a:t>—</a:t>
                </a:r>
                <a:endParaRPr lang="ru-RU" sz="3200" b="1" i="1" dirty="0">
                  <a:solidFill>
                    <a:srgbClr val="FF0000"/>
                  </a:solidFill>
                  <a:latin typeface="Georgia" pitchFamily="18" charset="0"/>
                  <a:cs typeface="+mn-cs"/>
                </a:endParaRPr>
              </a:p>
            </p:txBody>
          </p:sp>
          <p:sp>
            <p:nvSpPr>
              <p:cNvPr id="20493" name="TextBox 21"/>
              <p:cNvSpPr txBox="1">
                <a:spLocks noChangeArrowheads="1"/>
              </p:cNvSpPr>
              <p:nvPr/>
            </p:nvSpPr>
            <p:spPr bwMode="auto">
              <a:xfrm>
                <a:off x="2470341" y="1285860"/>
                <a:ext cx="785818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400" b="1" i="1">
                    <a:solidFill>
                      <a:srgbClr val="FF0000"/>
                    </a:solidFill>
                    <a:latin typeface="Georgia" pitchFamily="18" charset="0"/>
                  </a:rPr>
                  <a:t> O</a:t>
                </a:r>
                <a:endParaRPr lang="ru-RU" sz="2400" b="1" i="1">
                  <a:solidFill>
                    <a:srgbClr val="FF0000"/>
                  </a:solidFill>
                  <a:latin typeface="Georgia" pitchFamily="18" charset="0"/>
                </a:endParaRPr>
              </a:p>
            </p:txBody>
          </p:sp>
          <p:sp>
            <p:nvSpPr>
              <p:cNvPr id="20494" name="TextBox 22"/>
              <p:cNvSpPr txBox="1">
                <a:spLocks noChangeArrowheads="1"/>
              </p:cNvSpPr>
              <p:nvPr/>
            </p:nvSpPr>
            <p:spPr bwMode="auto">
              <a:xfrm>
                <a:off x="2592849" y="2285992"/>
                <a:ext cx="642941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400" b="1" i="1">
                    <a:solidFill>
                      <a:srgbClr val="FF0000"/>
                    </a:solidFill>
                    <a:latin typeface="Georgia" pitchFamily="18" charset="0"/>
                  </a:rPr>
                  <a:t> H</a:t>
                </a:r>
                <a:endParaRPr lang="ru-RU" sz="2400" b="1" i="1">
                  <a:solidFill>
                    <a:srgbClr val="FF0000"/>
                  </a:solidFill>
                  <a:latin typeface="Georgia" pitchFamily="18" charset="0"/>
                </a:endParaRPr>
              </a:p>
            </p:txBody>
          </p:sp>
        </p:grpSp>
      </p:grpSp>
      <p:sp>
        <p:nvSpPr>
          <p:cNvPr id="25" name="TextBox 24"/>
          <p:cNvSpPr txBox="1"/>
          <p:nvPr/>
        </p:nvSpPr>
        <p:spPr>
          <a:xfrm>
            <a:off x="3786188" y="1571625"/>
            <a:ext cx="4929187" cy="40544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i="1" dirty="0" err="1">
                <a:solidFill>
                  <a:srgbClr val="002060"/>
                </a:solidFill>
                <a:latin typeface="Georgia" pitchFamily="18" charset="0"/>
                <a:cs typeface="+mn-cs"/>
              </a:rPr>
              <a:t>метан</a:t>
            </a:r>
            <a:r>
              <a:rPr lang="ru-RU" sz="3200" b="1" i="1" dirty="0" err="1">
                <a:solidFill>
                  <a:srgbClr val="FF0000"/>
                </a:solidFill>
                <a:latin typeface="Georgia" pitchFamily="18" charset="0"/>
                <a:cs typeface="+mn-cs"/>
              </a:rPr>
              <a:t>аль</a:t>
            </a:r>
            <a:endParaRPr lang="ru-RU" sz="3200" b="1" i="1" dirty="0">
              <a:solidFill>
                <a:srgbClr val="FF0000"/>
              </a:solidFill>
              <a:latin typeface="Georgia" pitchFamily="18" charset="0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>
                <a:solidFill>
                  <a:srgbClr val="7030A0"/>
                </a:solidFill>
                <a:latin typeface="Georgia" pitchFamily="18" charset="0"/>
                <a:cs typeface="+mn-cs"/>
              </a:rPr>
              <a:t>муравьиный альдегид</a:t>
            </a:r>
            <a:endParaRPr lang="ru-RU" sz="4000" b="1" i="1" dirty="0">
              <a:solidFill>
                <a:srgbClr val="7030A0"/>
              </a:solidFill>
              <a:latin typeface="Georgia" pitchFamily="18" charset="0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>
                <a:solidFill>
                  <a:srgbClr val="002060"/>
                </a:solidFill>
                <a:latin typeface="Georgia" pitchFamily="18" charset="0"/>
                <a:cs typeface="+mn-cs"/>
              </a:rPr>
              <a:t>(формальдегид)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00" b="1" i="1" dirty="0">
              <a:solidFill>
                <a:srgbClr val="002060"/>
              </a:solidFill>
              <a:latin typeface="Georgia" pitchFamily="18" charset="0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i="1" dirty="0" err="1">
                <a:solidFill>
                  <a:srgbClr val="002060"/>
                </a:solidFill>
                <a:latin typeface="Georgia" pitchFamily="18" charset="0"/>
                <a:cs typeface="+mn-cs"/>
              </a:rPr>
              <a:t>этан</a:t>
            </a:r>
            <a:r>
              <a:rPr lang="ru-RU" sz="3200" b="1" i="1" dirty="0" err="1">
                <a:solidFill>
                  <a:srgbClr val="FF0000"/>
                </a:solidFill>
                <a:latin typeface="Georgia" pitchFamily="18" charset="0"/>
                <a:cs typeface="+mn-cs"/>
              </a:rPr>
              <a:t>аль</a:t>
            </a:r>
            <a:r>
              <a:rPr lang="ru-RU" sz="4000" b="1" i="1" dirty="0">
                <a:solidFill>
                  <a:srgbClr val="FF0000"/>
                </a:solidFill>
                <a:latin typeface="Georgia" pitchFamily="18" charset="0"/>
                <a:cs typeface="+mn-cs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>
                <a:solidFill>
                  <a:srgbClr val="7030A0"/>
                </a:solidFill>
                <a:latin typeface="Georgia" pitchFamily="18" charset="0"/>
                <a:cs typeface="+mn-cs"/>
              </a:rPr>
              <a:t>уксусный альдегид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>
                <a:solidFill>
                  <a:srgbClr val="002060"/>
                </a:solidFill>
                <a:latin typeface="Georgia" pitchFamily="18" charset="0"/>
                <a:cs typeface="+mn-cs"/>
              </a:rPr>
              <a:t>(ацетальдегид)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050" b="1" i="1" dirty="0">
              <a:solidFill>
                <a:srgbClr val="002060"/>
              </a:solidFill>
              <a:latin typeface="Georgia" pitchFamily="18" charset="0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i="1" dirty="0" err="1">
                <a:solidFill>
                  <a:srgbClr val="002060"/>
                </a:solidFill>
                <a:latin typeface="Georgia" pitchFamily="18" charset="0"/>
                <a:cs typeface="+mn-cs"/>
              </a:rPr>
              <a:t>пропан</a:t>
            </a:r>
            <a:r>
              <a:rPr lang="ru-RU" sz="3200" b="1" i="1" dirty="0" err="1">
                <a:solidFill>
                  <a:srgbClr val="FF0000"/>
                </a:solidFill>
                <a:latin typeface="Georgia" pitchFamily="18" charset="0"/>
                <a:cs typeface="+mn-cs"/>
              </a:rPr>
              <a:t>аль</a:t>
            </a:r>
            <a:endParaRPr lang="ru-RU" sz="3200" b="1" i="1" dirty="0">
              <a:solidFill>
                <a:srgbClr val="FF0000"/>
              </a:solidFill>
              <a:latin typeface="Georgia" pitchFamily="18" charset="0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 err="1">
                <a:solidFill>
                  <a:srgbClr val="7030A0"/>
                </a:solidFill>
                <a:latin typeface="Georgia" pitchFamily="18" charset="0"/>
                <a:cs typeface="+mn-cs"/>
              </a:rPr>
              <a:t>пропионовый</a:t>
            </a:r>
            <a:r>
              <a:rPr lang="ru-RU" sz="2800" b="1" i="1" dirty="0">
                <a:solidFill>
                  <a:srgbClr val="7030A0"/>
                </a:solidFill>
                <a:latin typeface="Georgia" pitchFamily="18" charset="0"/>
                <a:cs typeface="+mn-cs"/>
              </a:rPr>
              <a:t> альдегид</a:t>
            </a:r>
            <a:endParaRPr lang="ru-RU" sz="2800" b="1" i="1" dirty="0">
              <a:solidFill>
                <a:srgbClr val="7030A0"/>
              </a:solidFill>
              <a:latin typeface="Georgia" pitchFamily="18" charset="0"/>
              <a:cs typeface="+mn-cs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572132" y="714356"/>
            <a:ext cx="2786082" cy="923330"/>
          </a:xfrm>
          <a:prstGeom prst="rect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i="1" dirty="0">
                <a:solidFill>
                  <a:srgbClr val="7030A0"/>
                </a:solidFill>
                <a:latin typeface="Georgia" pitchFamily="18" charset="0"/>
              </a:rPr>
              <a:t>С</a:t>
            </a:r>
            <a:r>
              <a:rPr lang="en-US" sz="5400" b="1" i="1" baseline="-20000" dirty="0">
                <a:solidFill>
                  <a:srgbClr val="7030A0"/>
                </a:solidFill>
                <a:latin typeface="Georgia" pitchFamily="18" charset="0"/>
              </a:rPr>
              <a:t>n</a:t>
            </a:r>
            <a:r>
              <a:rPr lang="en-US" sz="5400" b="1" i="1" dirty="0">
                <a:solidFill>
                  <a:srgbClr val="7030A0"/>
                </a:solidFill>
                <a:latin typeface="Georgia" pitchFamily="18" charset="0"/>
              </a:rPr>
              <a:t>H</a:t>
            </a:r>
            <a:r>
              <a:rPr lang="en-US" sz="5400" b="1" i="1" baseline="-20000" dirty="0">
                <a:solidFill>
                  <a:srgbClr val="7030A0"/>
                </a:solidFill>
                <a:latin typeface="Georgia" pitchFamily="18" charset="0"/>
              </a:rPr>
              <a:t>2n</a:t>
            </a:r>
            <a:r>
              <a:rPr lang="en-US" sz="5400" b="1" i="1" dirty="0">
                <a:solidFill>
                  <a:srgbClr val="7030A0"/>
                </a:solidFill>
                <a:latin typeface="Georgia" pitchFamily="18" charset="0"/>
              </a:rPr>
              <a:t>O</a:t>
            </a:r>
            <a:endParaRPr lang="ru-RU" sz="5400" b="1" i="1" dirty="0">
              <a:solidFill>
                <a:srgbClr val="7030A0"/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2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500063"/>
            <a:ext cx="4714875" cy="1050925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6000" i="1" u="sng" dirty="0" smtClean="0">
                <a:solidFill>
                  <a:srgbClr val="7030A0"/>
                </a:solidFill>
                <a:latin typeface="Georgia" pitchFamily="18" charset="0"/>
              </a:rPr>
              <a:t>Кетоны</a:t>
            </a:r>
            <a:endParaRPr lang="ru-RU" sz="6000" dirty="0">
              <a:solidFill>
                <a:srgbClr val="7030A0"/>
              </a:solidFill>
            </a:endParaRPr>
          </a:p>
        </p:txBody>
      </p:sp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2357438" y="1857375"/>
            <a:ext cx="2500312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i="1">
                <a:solidFill>
                  <a:srgbClr val="0000FF"/>
                </a:solidFill>
                <a:latin typeface="Georgia" pitchFamily="18" charset="0"/>
              </a:rPr>
              <a:t>СН</a:t>
            </a:r>
            <a:r>
              <a:rPr lang="ru-RU" sz="2400" b="1" i="1" baseline="-10000">
                <a:solidFill>
                  <a:srgbClr val="0000FF"/>
                </a:solidFill>
                <a:latin typeface="Georgia" pitchFamily="18" charset="0"/>
              </a:rPr>
              <a:t>3</a:t>
            </a:r>
            <a:r>
              <a:rPr lang="en-US" sz="2400" b="1" i="1">
                <a:solidFill>
                  <a:srgbClr val="0000FF"/>
                </a:solidFill>
                <a:latin typeface="Georgia" pitchFamily="18" charset="0"/>
              </a:rPr>
              <a:t> – C – </a:t>
            </a:r>
            <a:r>
              <a:rPr lang="ru-RU" sz="2400" b="1" i="1">
                <a:solidFill>
                  <a:srgbClr val="0000FF"/>
                </a:solidFill>
                <a:latin typeface="Georgia" pitchFamily="18" charset="0"/>
              </a:rPr>
              <a:t>СН</a:t>
            </a:r>
            <a:r>
              <a:rPr lang="ru-RU" sz="2400" b="1" i="1" baseline="-10000">
                <a:solidFill>
                  <a:srgbClr val="0000FF"/>
                </a:solidFill>
                <a:latin typeface="Georgia" pitchFamily="18" charset="0"/>
              </a:rPr>
              <a:t>3</a:t>
            </a:r>
            <a:endParaRPr lang="en-US" sz="2400" b="1" i="1" baseline="-10000">
              <a:solidFill>
                <a:srgbClr val="0000FF"/>
              </a:solidFill>
              <a:latin typeface="Georgia" pitchFamily="18" charset="0"/>
            </a:endParaRPr>
          </a:p>
          <a:p>
            <a:r>
              <a:rPr lang="en-US" sz="2400" b="1" i="1">
                <a:solidFill>
                  <a:srgbClr val="FF0000"/>
                </a:solidFill>
                <a:latin typeface="Georgia" pitchFamily="18" charset="0"/>
              </a:rPr>
              <a:t>        </a:t>
            </a:r>
            <a:r>
              <a:rPr lang="ru-RU" sz="2400" b="1" i="1">
                <a:solidFill>
                  <a:srgbClr val="FF0000"/>
                </a:solidFill>
                <a:latin typeface="Georgia" pitchFamily="18" charset="0"/>
              </a:rPr>
              <a:t>     </a:t>
            </a:r>
            <a:r>
              <a:rPr lang="en-US" sz="2400" b="1" i="1">
                <a:solidFill>
                  <a:srgbClr val="FF0000"/>
                </a:solidFill>
                <a:latin typeface="Georgia" pitchFamily="18" charset="0"/>
              </a:rPr>
              <a:t>||</a:t>
            </a:r>
          </a:p>
          <a:p>
            <a:r>
              <a:rPr lang="en-US" sz="2400" b="1" i="1">
                <a:solidFill>
                  <a:srgbClr val="FF0000"/>
                </a:solidFill>
                <a:latin typeface="Georgia" pitchFamily="18" charset="0"/>
              </a:rPr>
              <a:t>       </a:t>
            </a:r>
            <a:r>
              <a:rPr lang="ru-RU" sz="2400" b="1" i="1">
                <a:solidFill>
                  <a:srgbClr val="FF0000"/>
                </a:solidFill>
                <a:latin typeface="Georgia" pitchFamily="18" charset="0"/>
              </a:rPr>
              <a:t>     </a:t>
            </a:r>
            <a:r>
              <a:rPr lang="en-US" sz="2400" b="1" i="1">
                <a:solidFill>
                  <a:srgbClr val="FF0000"/>
                </a:solidFill>
                <a:latin typeface="Georgia" pitchFamily="18" charset="0"/>
              </a:rPr>
              <a:t> O</a:t>
            </a:r>
            <a:endParaRPr lang="ru-RU" sz="2400">
              <a:solidFill>
                <a:srgbClr val="FF0000"/>
              </a:solidFill>
              <a:latin typeface="Verdana" pitchFamily="34" charset="0"/>
            </a:endParaRPr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1428750" y="3143250"/>
            <a:ext cx="37147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i="1">
                <a:solidFill>
                  <a:srgbClr val="0000FF"/>
                </a:solidFill>
                <a:latin typeface="Georgia" pitchFamily="18" charset="0"/>
              </a:rPr>
              <a:t>СН</a:t>
            </a:r>
            <a:r>
              <a:rPr lang="ru-RU" sz="2400" b="1" i="1" baseline="-10000">
                <a:solidFill>
                  <a:srgbClr val="0000FF"/>
                </a:solidFill>
                <a:latin typeface="Georgia" pitchFamily="18" charset="0"/>
              </a:rPr>
              <a:t>3</a:t>
            </a:r>
            <a:r>
              <a:rPr lang="en-US" sz="2400" b="1" i="1">
                <a:solidFill>
                  <a:srgbClr val="0000FF"/>
                </a:solidFill>
                <a:latin typeface="Georgia" pitchFamily="18" charset="0"/>
              </a:rPr>
              <a:t> –</a:t>
            </a:r>
            <a:r>
              <a:rPr lang="ru-RU" sz="2400" b="1" i="1">
                <a:solidFill>
                  <a:srgbClr val="0000FF"/>
                </a:solidFill>
                <a:latin typeface="Georgia" pitchFamily="18" charset="0"/>
              </a:rPr>
              <a:t> СН</a:t>
            </a:r>
            <a:r>
              <a:rPr lang="ru-RU" sz="2400" b="1" i="1" baseline="-10000">
                <a:solidFill>
                  <a:srgbClr val="0000FF"/>
                </a:solidFill>
                <a:latin typeface="Georgia" pitchFamily="18" charset="0"/>
              </a:rPr>
              <a:t>2</a:t>
            </a:r>
            <a:r>
              <a:rPr lang="ru-RU" sz="2400" b="1" i="1">
                <a:solidFill>
                  <a:srgbClr val="0000FF"/>
                </a:solidFill>
                <a:latin typeface="Georgia" pitchFamily="18" charset="0"/>
              </a:rPr>
              <a:t> – </a:t>
            </a:r>
            <a:r>
              <a:rPr lang="en-US" sz="2400" b="1" i="1">
                <a:solidFill>
                  <a:srgbClr val="0000FF"/>
                </a:solidFill>
                <a:latin typeface="Georgia" pitchFamily="18" charset="0"/>
              </a:rPr>
              <a:t>C</a:t>
            </a:r>
            <a:r>
              <a:rPr lang="ru-RU" sz="2400" b="1" i="1">
                <a:solidFill>
                  <a:srgbClr val="0000FF"/>
                </a:solidFill>
                <a:latin typeface="Georgia" pitchFamily="18" charset="0"/>
              </a:rPr>
              <a:t> </a:t>
            </a:r>
            <a:r>
              <a:rPr lang="en-US" sz="2400" b="1" i="1">
                <a:solidFill>
                  <a:srgbClr val="0000FF"/>
                </a:solidFill>
                <a:latin typeface="Georgia" pitchFamily="18" charset="0"/>
              </a:rPr>
              <a:t> </a:t>
            </a:r>
            <a:r>
              <a:rPr lang="ru-RU" sz="2400" b="1" i="1">
                <a:solidFill>
                  <a:srgbClr val="0000FF"/>
                </a:solidFill>
                <a:latin typeface="Georgia" pitchFamily="18" charset="0"/>
              </a:rPr>
              <a:t> </a:t>
            </a:r>
            <a:r>
              <a:rPr lang="en-US" sz="2400" b="1" i="1">
                <a:solidFill>
                  <a:srgbClr val="0000FF"/>
                </a:solidFill>
                <a:latin typeface="Georgia" pitchFamily="18" charset="0"/>
              </a:rPr>
              <a:t>– </a:t>
            </a:r>
            <a:r>
              <a:rPr lang="ru-RU" sz="2400" b="1" i="1">
                <a:solidFill>
                  <a:srgbClr val="0000FF"/>
                </a:solidFill>
                <a:latin typeface="Georgia" pitchFamily="18" charset="0"/>
              </a:rPr>
              <a:t>СН</a:t>
            </a:r>
            <a:r>
              <a:rPr lang="ru-RU" sz="2400" b="1" i="1" baseline="-10000">
                <a:solidFill>
                  <a:srgbClr val="0000FF"/>
                </a:solidFill>
                <a:latin typeface="Georgia" pitchFamily="18" charset="0"/>
              </a:rPr>
              <a:t>3 </a:t>
            </a:r>
            <a:endParaRPr lang="en-US" sz="2400" b="1" i="1" baseline="-10000">
              <a:solidFill>
                <a:srgbClr val="0000FF"/>
              </a:solidFill>
              <a:latin typeface="Georgia" pitchFamily="18" charset="0"/>
            </a:endParaRPr>
          </a:p>
          <a:p>
            <a:r>
              <a:rPr lang="en-US" sz="2400" b="1" i="1">
                <a:solidFill>
                  <a:srgbClr val="FF0000"/>
                </a:solidFill>
                <a:latin typeface="Georgia" pitchFamily="18" charset="0"/>
              </a:rPr>
              <a:t>       </a:t>
            </a:r>
            <a:r>
              <a:rPr lang="ru-RU" sz="2400" b="1" i="1">
                <a:solidFill>
                  <a:srgbClr val="FF0000"/>
                </a:solidFill>
                <a:latin typeface="Georgia" pitchFamily="18" charset="0"/>
              </a:rPr>
              <a:t>                  </a:t>
            </a:r>
            <a:r>
              <a:rPr lang="en-US" sz="2400" b="1" i="1">
                <a:solidFill>
                  <a:srgbClr val="FF0000"/>
                </a:solidFill>
                <a:latin typeface="Georgia" pitchFamily="18" charset="0"/>
              </a:rPr>
              <a:t>||</a:t>
            </a:r>
          </a:p>
          <a:p>
            <a:r>
              <a:rPr lang="en-US" sz="2400" b="1" i="1">
                <a:solidFill>
                  <a:srgbClr val="FF0000"/>
                </a:solidFill>
                <a:latin typeface="Georgia" pitchFamily="18" charset="0"/>
              </a:rPr>
              <a:t>       </a:t>
            </a:r>
            <a:r>
              <a:rPr lang="ru-RU" sz="2400" b="1" i="1">
                <a:solidFill>
                  <a:srgbClr val="FF0000"/>
                </a:solidFill>
                <a:latin typeface="Georgia" pitchFamily="18" charset="0"/>
              </a:rPr>
              <a:t>      </a:t>
            </a:r>
            <a:r>
              <a:rPr lang="en-US" sz="2400" b="1" i="1">
                <a:solidFill>
                  <a:srgbClr val="FF0000"/>
                </a:solidFill>
                <a:latin typeface="Georgia" pitchFamily="18" charset="0"/>
              </a:rPr>
              <a:t> </a:t>
            </a:r>
            <a:r>
              <a:rPr lang="ru-RU" sz="2400" b="1" i="1">
                <a:solidFill>
                  <a:srgbClr val="FF0000"/>
                </a:solidFill>
                <a:latin typeface="Georgia" pitchFamily="18" charset="0"/>
              </a:rPr>
              <a:t>           </a:t>
            </a:r>
            <a:r>
              <a:rPr lang="en-US" sz="2400" b="1" i="1">
                <a:solidFill>
                  <a:srgbClr val="FF0000"/>
                </a:solidFill>
                <a:latin typeface="Georgia" pitchFamily="18" charset="0"/>
              </a:rPr>
              <a:t>O</a:t>
            </a:r>
            <a:endParaRPr lang="ru-RU" sz="2400">
              <a:solidFill>
                <a:srgbClr val="FF0000"/>
              </a:solidFill>
              <a:latin typeface="Verdana" pitchFamily="34" charset="0"/>
            </a:endParaRP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500063" y="4572000"/>
            <a:ext cx="50006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i="1">
                <a:solidFill>
                  <a:srgbClr val="0000FF"/>
                </a:solidFill>
                <a:latin typeface="Georgia" pitchFamily="18" charset="0"/>
              </a:rPr>
              <a:t>СН</a:t>
            </a:r>
            <a:r>
              <a:rPr lang="ru-RU" sz="2400" b="1" i="1" baseline="-10000">
                <a:solidFill>
                  <a:srgbClr val="0000FF"/>
                </a:solidFill>
                <a:latin typeface="Georgia" pitchFamily="18" charset="0"/>
              </a:rPr>
              <a:t>3</a:t>
            </a:r>
            <a:r>
              <a:rPr lang="ru-RU" sz="2400" b="1" i="1">
                <a:solidFill>
                  <a:srgbClr val="0000FF"/>
                </a:solidFill>
                <a:latin typeface="Georgia" pitchFamily="18" charset="0"/>
              </a:rPr>
              <a:t> </a:t>
            </a:r>
            <a:r>
              <a:rPr lang="en-US" sz="2400" b="1" i="1">
                <a:solidFill>
                  <a:srgbClr val="0000FF"/>
                </a:solidFill>
                <a:latin typeface="Georgia" pitchFamily="18" charset="0"/>
              </a:rPr>
              <a:t>–</a:t>
            </a:r>
            <a:r>
              <a:rPr lang="ru-RU" sz="2400" b="1" i="1">
                <a:solidFill>
                  <a:srgbClr val="0000FF"/>
                </a:solidFill>
                <a:latin typeface="Georgia" pitchFamily="18" charset="0"/>
              </a:rPr>
              <a:t> СН</a:t>
            </a:r>
            <a:r>
              <a:rPr lang="ru-RU" sz="2400" b="1" i="1" baseline="-10000">
                <a:solidFill>
                  <a:srgbClr val="0000FF"/>
                </a:solidFill>
                <a:latin typeface="Georgia" pitchFamily="18" charset="0"/>
              </a:rPr>
              <a:t>2</a:t>
            </a:r>
            <a:r>
              <a:rPr lang="ru-RU" sz="2400" b="1" i="1">
                <a:solidFill>
                  <a:srgbClr val="0000FF"/>
                </a:solidFill>
                <a:latin typeface="Georgia" pitchFamily="18" charset="0"/>
              </a:rPr>
              <a:t> – СН</a:t>
            </a:r>
            <a:r>
              <a:rPr lang="ru-RU" sz="2400" b="1" i="1" baseline="-10000">
                <a:solidFill>
                  <a:srgbClr val="0000FF"/>
                </a:solidFill>
                <a:latin typeface="Georgia" pitchFamily="18" charset="0"/>
              </a:rPr>
              <a:t>2</a:t>
            </a:r>
            <a:r>
              <a:rPr lang="ru-RU" sz="2400" b="1" i="1">
                <a:solidFill>
                  <a:srgbClr val="0000FF"/>
                </a:solidFill>
                <a:latin typeface="Georgia" pitchFamily="18" charset="0"/>
              </a:rPr>
              <a:t> –</a:t>
            </a:r>
            <a:r>
              <a:rPr lang="en-US" sz="2400" b="1" i="1">
                <a:solidFill>
                  <a:srgbClr val="0000FF"/>
                </a:solidFill>
                <a:latin typeface="Georgia" pitchFamily="18" charset="0"/>
              </a:rPr>
              <a:t> C</a:t>
            </a:r>
            <a:r>
              <a:rPr lang="ru-RU" sz="2400" b="1" i="1">
                <a:solidFill>
                  <a:srgbClr val="0000FF"/>
                </a:solidFill>
                <a:latin typeface="Georgia" pitchFamily="18" charset="0"/>
              </a:rPr>
              <a:t> </a:t>
            </a:r>
            <a:r>
              <a:rPr lang="en-US" sz="2400" b="1" i="1">
                <a:solidFill>
                  <a:srgbClr val="0000FF"/>
                </a:solidFill>
                <a:latin typeface="Georgia" pitchFamily="18" charset="0"/>
              </a:rPr>
              <a:t> – </a:t>
            </a:r>
            <a:r>
              <a:rPr lang="ru-RU" sz="2400" b="1" i="1">
                <a:solidFill>
                  <a:srgbClr val="0000FF"/>
                </a:solidFill>
                <a:latin typeface="Georgia" pitchFamily="18" charset="0"/>
              </a:rPr>
              <a:t>СН</a:t>
            </a:r>
            <a:r>
              <a:rPr lang="ru-RU" sz="2400" b="1" i="1" baseline="-10000">
                <a:solidFill>
                  <a:srgbClr val="0000FF"/>
                </a:solidFill>
                <a:latin typeface="Georgia" pitchFamily="18" charset="0"/>
              </a:rPr>
              <a:t>3</a:t>
            </a:r>
            <a:endParaRPr lang="en-US" sz="2400" b="1" i="1" baseline="-10000">
              <a:solidFill>
                <a:srgbClr val="0000FF"/>
              </a:solidFill>
              <a:latin typeface="Georgia" pitchFamily="18" charset="0"/>
            </a:endParaRPr>
          </a:p>
          <a:p>
            <a:r>
              <a:rPr lang="en-US" sz="2400" b="1" i="1">
                <a:solidFill>
                  <a:srgbClr val="FF0000"/>
                </a:solidFill>
                <a:latin typeface="Georgia" pitchFamily="18" charset="0"/>
              </a:rPr>
              <a:t>       </a:t>
            </a:r>
            <a:r>
              <a:rPr lang="ru-RU" sz="2400" b="1" i="1">
                <a:solidFill>
                  <a:srgbClr val="FF0000"/>
                </a:solidFill>
                <a:latin typeface="Georgia" pitchFamily="18" charset="0"/>
              </a:rPr>
              <a:t>                               </a:t>
            </a:r>
            <a:r>
              <a:rPr lang="en-US" sz="2400" b="1" i="1">
                <a:solidFill>
                  <a:srgbClr val="FF0000"/>
                </a:solidFill>
                <a:latin typeface="Georgia" pitchFamily="18" charset="0"/>
              </a:rPr>
              <a:t>||</a:t>
            </a:r>
          </a:p>
          <a:p>
            <a:r>
              <a:rPr lang="en-US" sz="2400" b="1" i="1">
                <a:solidFill>
                  <a:srgbClr val="FF0000"/>
                </a:solidFill>
                <a:latin typeface="Georgia" pitchFamily="18" charset="0"/>
              </a:rPr>
              <a:t>       </a:t>
            </a:r>
            <a:r>
              <a:rPr lang="ru-RU" sz="2400" b="1" i="1">
                <a:solidFill>
                  <a:srgbClr val="FF0000"/>
                </a:solidFill>
                <a:latin typeface="Georgia" pitchFamily="18" charset="0"/>
              </a:rPr>
              <a:t>                               </a:t>
            </a:r>
            <a:r>
              <a:rPr lang="en-US" sz="2400" b="1" i="1">
                <a:solidFill>
                  <a:srgbClr val="FF0000"/>
                </a:solidFill>
                <a:latin typeface="Georgia" pitchFamily="18" charset="0"/>
              </a:rPr>
              <a:t>O</a:t>
            </a:r>
            <a:endParaRPr lang="ru-RU" sz="2400">
              <a:solidFill>
                <a:srgbClr val="FF0000"/>
              </a:solidFill>
              <a:latin typeface="Verdana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929188" y="1571625"/>
            <a:ext cx="3714750" cy="3846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 i="1">
                <a:solidFill>
                  <a:srgbClr val="002060"/>
                </a:solidFill>
                <a:latin typeface="Georgia" pitchFamily="18" charset="0"/>
              </a:rPr>
              <a:t>пропан</a:t>
            </a:r>
            <a:r>
              <a:rPr lang="ru-RU" sz="4000" b="1" i="1">
                <a:solidFill>
                  <a:srgbClr val="FF0000"/>
                </a:solidFill>
                <a:latin typeface="Georgia" pitchFamily="18" charset="0"/>
              </a:rPr>
              <a:t>он</a:t>
            </a:r>
            <a:endParaRPr lang="ru-RU" sz="4000" b="1" i="1">
              <a:solidFill>
                <a:srgbClr val="002060"/>
              </a:solidFill>
              <a:latin typeface="Georgia" pitchFamily="18" charset="0"/>
            </a:endParaRPr>
          </a:p>
          <a:p>
            <a:pPr algn="ctr"/>
            <a:r>
              <a:rPr lang="ru-RU" sz="4000" b="1" i="1">
                <a:solidFill>
                  <a:srgbClr val="002060"/>
                </a:solidFill>
                <a:latin typeface="Georgia" pitchFamily="18" charset="0"/>
              </a:rPr>
              <a:t>(ацетон)</a:t>
            </a:r>
          </a:p>
          <a:p>
            <a:pPr algn="ctr"/>
            <a:endParaRPr lang="ru-RU" sz="2400" b="1" i="1">
              <a:solidFill>
                <a:srgbClr val="002060"/>
              </a:solidFill>
              <a:latin typeface="Georgia" pitchFamily="18" charset="0"/>
            </a:endParaRPr>
          </a:p>
          <a:p>
            <a:pPr algn="ctr"/>
            <a:r>
              <a:rPr lang="ru-RU" sz="4000" b="1" i="1">
                <a:solidFill>
                  <a:srgbClr val="002060"/>
                </a:solidFill>
                <a:latin typeface="Georgia" pitchFamily="18" charset="0"/>
              </a:rPr>
              <a:t>бутан</a:t>
            </a:r>
            <a:r>
              <a:rPr lang="ru-RU" sz="4000" b="1" i="1">
                <a:solidFill>
                  <a:srgbClr val="FF0000"/>
                </a:solidFill>
                <a:latin typeface="Georgia" pitchFamily="18" charset="0"/>
              </a:rPr>
              <a:t>он</a:t>
            </a:r>
          </a:p>
          <a:p>
            <a:pPr algn="ctr"/>
            <a:endParaRPr lang="ru-RU" sz="4000" b="1" i="1">
              <a:solidFill>
                <a:srgbClr val="FF0000"/>
              </a:solidFill>
              <a:latin typeface="Georgia" pitchFamily="18" charset="0"/>
            </a:endParaRPr>
          </a:p>
          <a:p>
            <a:pPr algn="ctr"/>
            <a:endParaRPr lang="ru-RU" sz="1100" b="1" i="1">
              <a:solidFill>
                <a:srgbClr val="FF0000"/>
              </a:solidFill>
              <a:latin typeface="Georgia" pitchFamily="18" charset="0"/>
            </a:endParaRPr>
          </a:p>
          <a:p>
            <a:pPr algn="ctr"/>
            <a:r>
              <a:rPr lang="ru-RU" sz="4000" b="1" i="1">
                <a:solidFill>
                  <a:srgbClr val="002060"/>
                </a:solidFill>
                <a:latin typeface="Georgia" pitchFamily="18" charset="0"/>
              </a:rPr>
              <a:t>пентан</a:t>
            </a:r>
            <a:r>
              <a:rPr lang="ru-RU" sz="4000" b="1" i="1">
                <a:solidFill>
                  <a:srgbClr val="FF0000"/>
                </a:solidFill>
                <a:latin typeface="Georgia" pitchFamily="18" charset="0"/>
              </a:rPr>
              <a:t>он-2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000628" y="642918"/>
            <a:ext cx="2928958" cy="923330"/>
          </a:xfrm>
          <a:prstGeom prst="rect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i="1" dirty="0">
                <a:solidFill>
                  <a:srgbClr val="7030A0"/>
                </a:solidFill>
                <a:latin typeface="Georgia" pitchFamily="18" charset="0"/>
              </a:rPr>
              <a:t>С</a:t>
            </a:r>
            <a:r>
              <a:rPr lang="en-US" sz="5400" b="1" i="1" baseline="-20000" dirty="0">
                <a:solidFill>
                  <a:srgbClr val="7030A0"/>
                </a:solidFill>
                <a:latin typeface="Georgia" pitchFamily="18" charset="0"/>
              </a:rPr>
              <a:t>n</a:t>
            </a:r>
            <a:r>
              <a:rPr lang="en-US" sz="5400" b="1" i="1" dirty="0">
                <a:solidFill>
                  <a:srgbClr val="7030A0"/>
                </a:solidFill>
                <a:latin typeface="Georgia" pitchFamily="18" charset="0"/>
              </a:rPr>
              <a:t>H</a:t>
            </a:r>
            <a:r>
              <a:rPr lang="en-US" sz="5400" b="1" i="1" baseline="-20000" dirty="0">
                <a:solidFill>
                  <a:srgbClr val="7030A0"/>
                </a:solidFill>
                <a:latin typeface="Georgia" pitchFamily="18" charset="0"/>
              </a:rPr>
              <a:t>2n</a:t>
            </a:r>
            <a:r>
              <a:rPr lang="en-US" sz="5400" b="1" i="1" dirty="0">
                <a:solidFill>
                  <a:srgbClr val="7030A0"/>
                </a:solidFill>
                <a:latin typeface="Georgia" pitchFamily="18" charset="0"/>
              </a:rPr>
              <a:t>O</a:t>
            </a:r>
            <a:endParaRPr lang="ru-RU" sz="5400" b="1" i="1" dirty="0">
              <a:solidFill>
                <a:srgbClr val="7030A0"/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813" y="500063"/>
            <a:ext cx="3929062" cy="11938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800" i="1" u="sng" dirty="0" smtClean="0">
                <a:solidFill>
                  <a:srgbClr val="7030A0"/>
                </a:solidFill>
                <a:latin typeface="Georgia" pitchFamily="18" charset="0"/>
              </a:rPr>
              <a:t>Простые </a:t>
            </a:r>
            <a:br>
              <a:rPr lang="ru-RU" sz="4800" i="1" u="sng" dirty="0" smtClean="0">
                <a:solidFill>
                  <a:srgbClr val="7030A0"/>
                </a:solidFill>
                <a:latin typeface="Georgia" pitchFamily="18" charset="0"/>
              </a:rPr>
            </a:br>
            <a:r>
              <a:rPr lang="ru-RU" sz="4800" i="1" u="sng" dirty="0" smtClean="0">
                <a:solidFill>
                  <a:srgbClr val="7030A0"/>
                </a:solidFill>
                <a:latin typeface="Georgia" pitchFamily="18" charset="0"/>
              </a:rPr>
              <a:t>эфиры</a:t>
            </a:r>
            <a:endParaRPr lang="ru-RU" sz="4800" i="1" u="sng" dirty="0">
              <a:solidFill>
                <a:srgbClr val="7030A0"/>
              </a:solidFill>
              <a:latin typeface="Georgia" pitchFamily="18" charset="0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500063" y="2000250"/>
            <a:ext cx="3643312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 i="1">
                <a:solidFill>
                  <a:srgbClr val="0000FF"/>
                </a:solidFill>
                <a:latin typeface="Georgia" pitchFamily="18" charset="0"/>
              </a:rPr>
              <a:t>СН</a:t>
            </a:r>
            <a:r>
              <a:rPr lang="ru-RU" sz="3600" b="1" i="1" baseline="-10000">
                <a:solidFill>
                  <a:srgbClr val="0000FF"/>
                </a:solidFill>
                <a:latin typeface="Georgia" pitchFamily="18" charset="0"/>
              </a:rPr>
              <a:t>3</a:t>
            </a:r>
            <a:r>
              <a:rPr lang="ru-RU" sz="3600" b="1" i="1">
                <a:solidFill>
                  <a:srgbClr val="0000FF"/>
                </a:solidFill>
                <a:latin typeface="Georgia" pitchFamily="18" charset="0"/>
              </a:rPr>
              <a:t>–</a:t>
            </a:r>
            <a:r>
              <a:rPr lang="ru-RU" sz="3600" b="1" i="1">
                <a:solidFill>
                  <a:srgbClr val="FF0000"/>
                </a:solidFill>
                <a:latin typeface="Georgia" pitchFamily="18" charset="0"/>
              </a:rPr>
              <a:t>О</a:t>
            </a:r>
            <a:r>
              <a:rPr lang="ru-RU" sz="3600" b="1" i="1">
                <a:solidFill>
                  <a:srgbClr val="0000FF"/>
                </a:solidFill>
                <a:latin typeface="Georgia" pitchFamily="18" charset="0"/>
              </a:rPr>
              <a:t>–СН</a:t>
            </a:r>
            <a:r>
              <a:rPr lang="ru-RU" sz="3600" b="1" i="1" baseline="-10000">
                <a:solidFill>
                  <a:srgbClr val="0000FF"/>
                </a:solidFill>
                <a:latin typeface="Georgia" pitchFamily="18" charset="0"/>
              </a:rPr>
              <a:t>3 </a:t>
            </a:r>
          </a:p>
          <a:p>
            <a:pPr algn="ctr"/>
            <a:r>
              <a:rPr lang="ru-RU" sz="3600" b="1" i="1">
                <a:solidFill>
                  <a:srgbClr val="0000FF"/>
                </a:solidFill>
                <a:latin typeface="Georgia" pitchFamily="18" charset="0"/>
              </a:rPr>
              <a:t>С</a:t>
            </a:r>
            <a:r>
              <a:rPr lang="ru-RU" sz="3600" b="1" i="1" baseline="-10000">
                <a:solidFill>
                  <a:srgbClr val="0000FF"/>
                </a:solidFill>
                <a:latin typeface="Georgia" pitchFamily="18" charset="0"/>
              </a:rPr>
              <a:t>2</a:t>
            </a:r>
            <a:r>
              <a:rPr lang="ru-RU" sz="3600" b="1" i="1">
                <a:solidFill>
                  <a:srgbClr val="0000FF"/>
                </a:solidFill>
                <a:latin typeface="Georgia" pitchFamily="18" charset="0"/>
              </a:rPr>
              <a:t>Н</a:t>
            </a:r>
            <a:r>
              <a:rPr lang="ru-RU" sz="3600" b="1" i="1" baseline="-10000">
                <a:solidFill>
                  <a:srgbClr val="0000FF"/>
                </a:solidFill>
                <a:latin typeface="Georgia" pitchFamily="18" charset="0"/>
              </a:rPr>
              <a:t>5</a:t>
            </a:r>
            <a:r>
              <a:rPr lang="ru-RU" sz="3600" b="1" i="1">
                <a:solidFill>
                  <a:srgbClr val="0000FF"/>
                </a:solidFill>
                <a:latin typeface="Georgia" pitchFamily="18" charset="0"/>
              </a:rPr>
              <a:t>–</a:t>
            </a:r>
            <a:r>
              <a:rPr lang="ru-RU" sz="3600" b="1" i="1">
                <a:solidFill>
                  <a:srgbClr val="FF0000"/>
                </a:solidFill>
                <a:latin typeface="Georgia" pitchFamily="18" charset="0"/>
              </a:rPr>
              <a:t>О</a:t>
            </a:r>
            <a:r>
              <a:rPr lang="ru-RU" sz="3600" b="1" i="1">
                <a:solidFill>
                  <a:srgbClr val="0000FF"/>
                </a:solidFill>
                <a:latin typeface="Georgia" pitchFamily="18" charset="0"/>
              </a:rPr>
              <a:t>–СН</a:t>
            </a:r>
            <a:r>
              <a:rPr lang="ru-RU" sz="3600" b="1" i="1" baseline="-10000">
                <a:solidFill>
                  <a:srgbClr val="0000FF"/>
                </a:solidFill>
                <a:latin typeface="Georgia" pitchFamily="18" charset="0"/>
              </a:rPr>
              <a:t>3</a:t>
            </a:r>
            <a:r>
              <a:rPr lang="ru-RU" sz="3600" b="1" i="1">
                <a:solidFill>
                  <a:srgbClr val="0000FF"/>
                </a:solidFill>
                <a:latin typeface="Georgia" pitchFamily="18" charset="0"/>
              </a:rPr>
              <a:t>   </a:t>
            </a:r>
          </a:p>
          <a:p>
            <a:pPr algn="ctr"/>
            <a:r>
              <a:rPr lang="ru-RU" sz="3600" b="1" i="1">
                <a:solidFill>
                  <a:srgbClr val="0000FF"/>
                </a:solidFill>
                <a:latin typeface="Georgia" pitchFamily="18" charset="0"/>
              </a:rPr>
              <a:t>С</a:t>
            </a:r>
            <a:r>
              <a:rPr lang="ru-RU" sz="3600" b="1" i="1" baseline="-10000">
                <a:solidFill>
                  <a:srgbClr val="0000FF"/>
                </a:solidFill>
                <a:latin typeface="Georgia" pitchFamily="18" charset="0"/>
              </a:rPr>
              <a:t>2</a:t>
            </a:r>
            <a:r>
              <a:rPr lang="ru-RU" sz="3600" b="1" i="1">
                <a:solidFill>
                  <a:srgbClr val="0000FF"/>
                </a:solidFill>
                <a:latin typeface="Georgia" pitchFamily="18" charset="0"/>
              </a:rPr>
              <a:t>Н</a:t>
            </a:r>
            <a:r>
              <a:rPr lang="ru-RU" sz="3600" b="1" i="1" baseline="-10000">
                <a:solidFill>
                  <a:srgbClr val="0000FF"/>
                </a:solidFill>
                <a:latin typeface="Georgia" pitchFamily="18" charset="0"/>
              </a:rPr>
              <a:t>5</a:t>
            </a:r>
            <a:r>
              <a:rPr lang="ru-RU" sz="3600" b="1" i="1">
                <a:solidFill>
                  <a:srgbClr val="0000FF"/>
                </a:solidFill>
                <a:latin typeface="Georgia" pitchFamily="18" charset="0"/>
              </a:rPr>
              <a:t>–</a:t>
            </a:r>
            <a:r>
              <a:rPr lang="ru-RU" sz="3600" b="1" i="1">
                <a:solidFill>
                  <a:srgbClr val="FF0000"/>
                </a:solidFill>
                <a:latin typeface="Georgia" pitchFamily="18" charset="0"/>
              </a:rPr>
              <a:t>О</a:t>
            </a:r>
            <a:r>
              <a:rPr lang="ru-RU" sz="3600" b="1" i="1">
                <a:solidFill>
                  <a:srgbClr val="0000FF"/>
                </a:solidFill>
                <a:latin typeface="Georgia" pitchFamily="18" charset="0"/>
              </a:rPr>
              <a:t>–С</a:t>
            </a:r>
            <a:r>
              <a:rPr lang="ru-RU" sz="3600" b="1" i="1" baseline="-10000">
                <a:solidFill>
                  <a:srgbClr val="0000FF"/>
                </a:solidFill>
                <a:latin typeface="Georgia" pitchFamily="18" charset="0"/>
              </a:rPr>
              <a:t>2</a:t>
            </a:r>
            <a:r>
              <a:rPr lang="ru-RU" sz="3600" b="1" i="1">
                <a:solidFill>
                  <a:srgbClr val="0000FF"/>
                </a:solidFill>
                <a:latin typeface="Georgia" pitchFamily="18" charset="0"/>
              </a:rPr>
              <a:t>Н</a:t>
            </a:r>
            <a:r>
              <a:rPr lang="ru-RU" sz="3600" b="1" i="1" baseline="-10000">
                <a:solidFill>
                  <a:srgbClr val="0000FF"/>
                </a:solidFill>
                <a:latin typeface="Georgia" pitchFamily="18" charset="0"/>
              </a:rPr>
              <a:t>5</a:t>
            </a:r>
            <a:r>
              <a:rPr lang="ru-RU" sz="3600" b="1" i="1">
                <a:solidFill>
                  <a:srgbClr val="0000FF"/>
                </a:solidFill>
                <a:latin typeface="Georgia" pitchFamily="18" charset="0"/>
              </a:rPr>
              <a:t>  </a:t>
            </a:r>
          </a:p>
          <a:p>
            <a:pPr algn="ctr"/>
            <a:r>
              <a:rPr lang="ru-RU" sz="3600" b="1" i="1">
                <a:solidFill>
                  <a:srgbClr val="0000FF"/>
                </a:solidFill>
                <a:latin typeface="Georgia" pitchFamily="18" charset="0"/>
              </a:rPr>
              <a:t>С</a:t>
            </a:r>
            <a:r>
              <a:rPr lang="ru-RU" sz="3600" b="1" i="1" baseline="-10000">
                <a:solidFill>
                  <a:srgbClr val="0000FF"/>
                </a:solidFill>
                <a:latin typeface="Georgia" pitchFamily="18" charset="0"/>
              </a:rPr>
              <a:t>3</a:t>
            </a:r>
            <a:r>
              <a:rPr lang="ru-RU" sz="3600" b="1" i="1">
                <a:solidFill>
                  <a:srgbClr val="0000FF"/>
                </a:solidFill>
                <a:latin typeface="Georgia" pitchFamily="18" charset="0"/>
              </a:rPr>
              <a:t>Н</a:t>
            </a:r>
            <a:r>
              <a:rPr lang="ru-RU" sz="3600" b="1" i="1" baseline="-10000">
                <a:solidFill>
                  <a:srgbClr val="0000FF"/>
                </a:solidFill>
                <a:latin typeface="Georgia" pitchFamily="18" charset="0"/>
              </a:rPr>
              <a:t>7</a:t>
            </a:r>
            <a:r>
              <a:rPr lang="ru-RU" sz="3600" b="1" i="1">
                <a:solidFill>
                  <a:srgbClr val="0000FF"/>
                </a:solidFill>
                <a:latin typeface="Georgia" pitchFamily="18" charset="0"/>
              </a:rPr>
              <a:t>–</a:t>
            </a:r>
            <a:r>
              <a:rPr lang="ru-RU" sz="3600" b="1" i="1">
                <a:solidFill>
                  <a:srgbClr val="FF0000"/>
                </a:solidFill>
                <a:latin typeface="Georgia" pitchFamily="18" charset="0"/>
              </a:rPr>
              <a:t>О</a:t>
            </a:r>
            <a:r>
              <a:rPr lang="ru-RU" sz="3600" b="1" i="1">
                <a:solidFill>
                  <a:srgbClr val="0000FF"/>
                </a:solidFill>
                <a:latin typeface="Georgia" pitchFamily="18" charset="0"/>
              </a:rPr>
              <a:t>–С</a:t>
            </a:r>
            <a:r>
              <a:rPr lang="ru-RU" sz="3600" b="1" i="1" baseline="-10000">
                <a:solidFill>
                  <a:srgbClr val="0000FF"/>
                </a:solidFill>
                <a:latin typeface="Georgia" pitchFamily="18" charset="0"/>
              </a:rPr>
              <a:t>2</a:t>
            </a:r>
            <a:r>
              <a:rPr lang="ru-RU" sz="3600" b="1" i="1">
                <a:solidFill>
                  <a:srgbClr val="0000FF"/>
                </a:solidFill>
                <a:latin typeface="Georgia" pitchFamily="18" charset="0"/>
              </a:rPr>
              <a:t>Н</a:t>
            </a:r>
            <a:r>
              <a:rPr lang="ru-RU" sz="3600" b="1" i="1" baseline="-10000">
                <a:solidFill>
                  <a:srgbClr val="0000FF"/>
                </a:solidFill>
                <a:latin typeface="Georgia" pitchFamily="18" charset="0"/>
              </a:rPr>
              <a:t>5</a:t>
            </a:r>
            <a:r>
              <a:rPr lang="ru-RU" sz="3600" b="1" i="1">
                <a:solidFill>
                  <a:srgbClr val="0000FF"/>
                </a:solidFill>
                <a:latin typeface="Georgia" pitchFamily="18" charset="0"/>
              </a:rPr>
              <a:t> </a:t>
            </a:r>
          </a:p>
          <a:p>
            <a:pPr algn="ctr"/>
            <a:r>
              <a:rPr lang="ru-RU" sz="3600" b="1" i="1">
                <a:solidFill>
                  <a:srgbClr val="0000FF"/>
                </a:solidFill>
                <a:latin typeface="Georgia" pitchFamily="18" charset="0"/>
              </a:rPr>
              <a:t>С</a:t>
            </a:r>
            <a:r>
              <a:rPr lang="ru-RU" sz="3600" b="1" i="1" baseline="-10000">
                <a:solidFill>
                  <a:srgbClr val="0000FF"/>
                </a:solidFill>
                <a:latin typeface="Georgia" pitchFamily="18" charset="0"/>
              </a:rPr>
              <a:t>3</a:t>
            </a:r>
            <a:r>
              <a:rPr lang="ru-RU" sz="3600" b="1" i="1">
                <a:solidFill>
                  <a:srgbClr val="0000FF"/>
                </a:solidFill>
                <a:latin typeface="Georgia" pitchFamily="18" charset="0"/>
              </a:rPr>
              <a:t>Н</a:t>
            </a:r>
            <a:r>
              <a:rPr lang="ru-RU" sz="3600" b="1" i="1" baseline="-10000">
                <a:solidFill>
                  <a:srgbClr val="0000FF"/>
                </a:solidFill>
                <a:latin typeface="Georgia" pitchFamily="18" charset="0"/>
              </a:rPr>
              <a:t>7</a:t>
            </a:r>
            <a:r>
              <a:rPr lang="ru-RU" sz="3600" b="1" i="1">
                <a:solidFill>
                  <a:srgbClr val="0000FF"/>
                </a:solidFill>
                <a:latin typeface="Georgia" pitchFamily="18" charset="0"/>
              </a:rPr>
              <a:t>–</a:t>
            </a:r>
            <a:r>
              <a:rPr lang="ru-RU" sz="3600" b="1" i="1">
                <a:solidFill>
                  <a:srgbClr val="FF0000"/>
                </a:solidFill>
                <a:latin typeface="Georgia" pitchFamily="18" charset="0"/>
              </a:rPr>
              <a:t>О</a:t>
            </a:r>
            <a:r>
              <a:rPr lang="ru-RU" sz="3600" b="1" i="1">
                <a:solidFill>
                  <a:srgbClr val="0000FF"/>
                </a:solidFill>
                <a:latin typeface="Georgia" pitchFamily="18" charset="0"/>
              </a:rPr>
              <a:t>–С</a:t>
            </a:r>
            <a:r>
              <a:rPr lang="ru-RU" sz="3600" b="1" i="1" baseline="-10000">
                <a:solidFill>
                  <a:srgbClr val="0000FF"/>
                </a:solidFill>
                <a:latin typeface="Georgia" pitchFamily="18" charset="0"/>
              </a:rPr>
              <a:t>3</a:t>
            </a:r>
            <a:r>
              <a:rPr lang="ru-RU" sz="3600" b="1" i="1">
                <a:solidFill>
                  <a:srgbClr val="0000FF"/>
                </a:solidFill>
                <a:latin typeface="Georgia" pitchFamily="18" charset="0"/>
              </a:rPr>
              <a:t>Н</a:t>
            </a:r>
            <a:r>
              <a:rPr lang="ru-RU" sz="3600" b="1" i="1" baseline="-10000">
                <a:solidFill>
                  <a:srgbClr val="0000FF"/>
                </a:solidFill>
                <a:latin typeface="Georgia" pitchFamily="18" charset="0"/>
              </a:rPr>
              <a:t>7</a:t>
            </a:r>
            <a:r>
              <a:rPr lang="ru-RU" sz="3600" b="1" i="1">
                <a:solidFill>
                  <a:srgbClr val="0000FF"/>
                </a:solidFill>
                <a:latin typeface="Georgia" pitchFamily="18" charset="0"/>
              </a:rPr>
              <a:t> </a:t>
            </a:r>
            <a:r>
              <a:rPr lang="ru-RU" sz="3600" b="1" i="1">
                <a:solidFill>
                  <a:srgbClr val="002060"/>
                </a:solidFill>
                <a:latin typeface="Georgia" pitchFamily="18" charset="0"/>
              </a:rPr>
              <a:t> 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929063" y="2000250"/>
            <a:ext cx="4929187" cy="289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 i="1">
                <a:solidFill>
                  <a:srgbClr val="002060"/>
                </a:solidFill>
                <a:latin typeface="Georgia" pitchFamily="18" charset="0"/>
              </a:rPr>
              <a:t>диметил</a:t>
            </a:r>
            <a:r>
              <a:rPr lang="ru-RU" sz="2800" b="1" i="1">
                <a:solidFill>
                  <a:srgbClr val="FF0000"/>
                </a:solidFill>
                <a:latin typeface="Georgia" pitchFamily="18" charset="0"/>
              </a:rPr>
              <a:t>овый эфир</a:t>
            </a:r>
          </a:p>
          <a:p>
            <a:pPr algn="ctr"/>
            <a:endParaRPr lang="ru-RU" sz="1000" b="1" i="1">
              <a:solidFill>
                <a:srgbClr val="FF0000"/>
              </a:solidFill>
              <a:latin typeface="Georgia" pitchFamily="18" charset="0"/>
            </a:endParaRPr>
          </a:p>
          <a:p>
            <a:pPr algn="ctr"/>
            <a:r>
              <a:rPr lang="ru-RU" sz="2800" b="1" i="1">
                <a:solidFill>
                  <a:srgbClr val="002060"/>
                </a:solidFill>
                <a:latin typeface="Georgia" pitchFamily="18" charset="0"/>
              </a:rPr>
              <a:t>метиэтил</a:t>
            </a:r>
            <a:r>
              <a:rPr lang="ru-RU" sz="2800" b="1" i="1">
                <a:solidFill>
                  <a:srgbClr val="FF0000"/>
                </a:solidFill>
                <a:latin typeface="Georgia" pitchFamily="18" charset="0"/>
              </a:rPr>
              <a:t>овый эфир</a:t>
            </a:r>
          </a:p>
          <a:p>
            <a:pPr algn="ctr"/>
            <a:endParaRPr lang="ru-RU" sz="1000" b="1" i="1">
              <a:solidFill>
                <a:srgbClr val="FF0000"/>
              </a:solidFill>
              <a:latin typeface="Georgia" pitchFamily="18" charset="0"/>
            </a:endParaRPr>
          </a:p>
          <a:p>
            <a:pPr algn="ctr"/>
            <a:r>
              <a:rPr lang="ru-RU" sz="2800" b="1" i="1">
                <a:solidFill>
                  <a:srgbClr val="002060"/>
                </a:solidFill>
                <a:latin typeface="Georgia" pitchFamily="18" charset="0"/>
              </a:rPr>
              <a:t>диэтил</a:t>
            </a:r>
            <a:r>
              <a:rPr lang="ru-RU" sz="2800" b="1" i="1">
                <a:solidFill>
                  <a:srgbClr val="FF0000"/>
                </a:solidFill>
                <a:latin typeface="Georgia" pitchFamily="18" charset="0"/>
              </a:rPr>
              <a:t>овый эфир</a:t>
            </a:r>
          </a:p>
          <a:p>
            <a:pPr algn="ctr"/>
            <a:endParaRPr lang="ru-RU" sz="1000" b="1" i="1">
              <a:solidFill>
                <a:srgbClr val="FF0000"/>
              </a:solidFill>
              <a:latin typeface="Georgia" pitchFamily="18" charset="0"/>
            </a:endParaRPr>
          </a:p>
          <a:p>
            <a:pPr algn="ctr"/>
            <a:r>
              <a:rPr lang="ru-RU" sz="2800" b="1" i="1">
                <a:solidFill>
                  <a:srgbClr val="002060"/>
                </a:solidFill>
                <a:latin typeface="Georgia" pitchFamily="18" charset="0"/>
              </a:rPr>
              <a:t>этилпропил</a:t>
            </a:r>
            <a:r>
              <a:rPr lang="ru-RU" sz="2800" b="1" i="1">
                <a:solidFill>
                  <a:srgbClr val="FF0000"/>
                </a:solidFill>
                <a:latin typeface="Georgia" pitchFamily="18" charset="0"/>
              </a:rPr>
              <a:t>овый эфир</a:t>
            </a:r>
          </a:p>
          <a:p>
            <a:pPr algn="ctr"/>
            <a:endParaRPr lang="ru-RU" sz="1000" b="1" i="1">
              <a:solidFill>
                <a:srgbClr val="FF0000"/>
              </a:solidFill>
              <a:latin typeface="Georgia" pitchFamily="18" charset="0"/>
            </a:endParaRPr>
          </a:p>
          <a:p>
            <a:pPr algn="ctr"/>
            <a:r>
              <a:rPr lang="ru-RU" sz="2800" b="1" i="1">
                <a:solidFill>
                  <a:srgbClr val="002060"/>
                </a:solidFill>
                <a:latin typeface="Georgia" pitchFamily="18" charset="0"/>
              </a:rPr>
              <a:t>дипропил</a:t>
            </a:r>
            <a:r>
              <a:rPr lang="ru-RU" sz="2800" b="1" i="1">
                <a:solidFill>
                  <a:srgbClr val="FF0000"/>
                </a:solidFill>
                <a:latin typeface="Georgia" pitchFamily="18" charset="0"/>
              </a:rPr>
              <a:t>овый эфир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0" y="642918"/>
            <a:ext cx="3429024" cy="923330"/>
          </a:xfrm>
          <a:prstGeom prst="rect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i="1" dirty="0">
                <a:solidFill>
                  <a:srgbClr val="7030A0"/>
                </a:solidFill>
                <a:latin typeface="Georgia" pitchFamily="18" charset="0"/>
              </a:rPr>
              <a:t>С</a:t>
            </a:r>
            <a:r>
              <a:rPr lang="en-US" sz="5400" b="1" i="1" baseline="-20000" dirty="0">
                <a:solidFill>
                  <a:srgbClr val="7030A0"/>
                </a:solidFill>
                <a:latin typeface="Georgia" pitchFamily="18" charset="0"/>
              </a:rPr>
              <a:t>n</a:t>
            </a:r>
            <a:r>
              <a:rPr lang="en-US" sz="5400" b="1" i="1" dirty="0">
                <a:solidFill>
                  <a:srgbClr val="7030A0"/>
                </a:solidFill>
                <a:latin typeface="Georgia" pitchFamily="18" charset="0"/>
              </a:rPr>
              <a:t>H</a:t>
            </a:r>
            <a:r>
              <a:rPr lang="en-US" sz="5400" b="1" i="1" baseline="-20000" dirty="0">
                <a:solidFill>
                  <a:srgbClr val="7030A0"/>
                </a:solidFill>
                <a:latin typeface="Georgia" pitchFamily="18" charset="0"/>
              </a:rPr>
              <a:t>2n+2</a:t>
            </a:r>
            <a:r>
              <a:rPr lang="en-US" sz="5400" b="1" i="1" dirty="0">
                <a:solidFill>
                  <a:srgbClr val="7030A0"/>
                </a:solidFill>
                <a:latin typeface="Georgia" pitchFamily="18" charset="0"/>
              </a:rPr>
              <a:t>O</a:t>
            </a:r>
            <a:endParaRPr lang="ru-RU" sz="5400" b="1" i="1" dirty="0">
              <a:solidFill>
                <a:srgbClr val="7030A0"/>
              </a:solidFill>
              <a:latin typeface="Georgia" pitchFamily="18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28625" y="5000625"/>
            <a:ext cx="828675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800" b="1" i="1" u="sng">
                <a:solidFill>
                  <a:srgbClr val="FF0000"/>
                </a:solidFill>
                <a:latin typeface="Georgia" pitchFamily="18" charset="0"/>
              </a:rPr>
              <a:t>Вывод:</a:t>
            </a:r>
            <a:r>
              <a:rPr lang="ru-RU" sz="2800" b="1" i="1">
                <a:solidFill>
                  <a:srgbClr val="FF0000"/>
                </a:solidFill>
                <a:latin typeface="Georgia" pitchFamily="18" charset="0"/>
              </a:rPr>
              <a:t> </a:t>
            </a:r>
            <a:r>
              <a:rPr lang="ru-RU" sz="2800" b="1" i="1">
                <a:solidFill>
                  <a:srgbClr val="002060"/>
                </a:solidFill>
                <a:latin typeface="Georgia" pitchFamily="18" charset="0"/>
              </a:rPr>
              <a:t>простые эфиры – производные предельных одноатомных спиртов.</a:t>
            </a: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5" y="357188"/>
            <a:ext cx="3929063" cy="147955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800" i="1" u="sng" dirty="0" smtClean="0">
                <a:solidFill>
                  <a:srgbClr val="7030A0"/>
                </a:solidFill>
                <a:latin typeface="Georgia" pitchFamily="18" charset="0"/>
              </a:rPr>
              <a:t>Сложные </a:t>
            </a:r>
            <a:br>
              <a:rPr lang="ru-RU" sz="4800" i="1" u="sng" dirty="0" smtClean="0">
                <a:solidFill>
                  <a:srgbClr val="7030A0"/>
                </a:solidFill>
                <a:latin typeface="Georgia" pitchFamily="18" charset="0"/>
              </a:rPr>
            </a:br>
            <a:r>
              <a:rPr lang="ru-RU" sz="4800" i="1" u="sng" dirty="0" smtClean="0">
                <a:solidFill>
                  <a:srgbClr val="7030A0"/>
                </a:solidFill>
                <a:latin typeface="Georgia" pitchFamily="18" charset="0"/>
              </a:rPr>
              <a:t>эфиры</a:t>
            </a:r>
            <a:endParaRPr lang="ru-RU" sz="4800" i="1" u="sng" dirty="0">
              <a:solidFill>
                <a:srgbClr val="7030A0"/>
              </a:solidFill>
              <a:latin typeface="Georgia" pitchFamily="18" charset="0"/>
            </a:endParaRPr>
          </a:p>
        </p:txBody>
      </p:sp>
      <p:grpSp>
        <p:nvGrpSpPr>
          <p:cNvPr id="3" name="Группа 2"/>
          <p:cNvGrpSpPr>
            <a:grpSpLocks/>
          </p:cNvGrpSpPr>
          <p:nvPr/>
        </p:nvGrpSpPr>
        <p:grpSpPr bwMode="auto">
          <a:xfrm>
            <a:off x="1571625" y="1714500"/>
            <a:ext cx="2286000" cy="1257300"/>
            <a:chOff x="785786" y="1285860"/>
            <a:chExt cx="2286016" cy="1257366"/>
          </a:xfrm>
        </p:grpSpPr>
        <p:sp>
          <p:nvSpPr>
            <p:cNvPr id="4" name="TextBox 3"/>
            <p:cNvSpPr txBox="1"/>
            <p:nvPr/>
          </p:nvSpPr>
          <p:spPr>
            <a:xfrm>
              <a:off x="1285852" y="1285860"/>
              <a:ext cx="1143008" cy="707886"/>
            </a:xfrm>
            <a:prstGeom prst="rect">
              <a:avLst/>
            </a:prstGeom>
            <a:noFill/>
            <a:scene3d>
              <a:camera prst="orthographicFront">
                <a:rot lat="20731345" lon="930247" rev="2761968"/>
              </a:camera>
              <a:lightRig rig="threePt" dir="t"/>
            </a:scene3d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4000" b="1" i="1" dirty="0">
                  <a:solidFill>
                    <a:srgbClr val="0000FF"/>
                  </a:solidFill>
                  <a:latin typeface="Georgia" pitchFamily="18" charset="0"/>
                  <a:cs typeface="Times New Roman"/>
                </a:rPr>
                <a:t>=</a:t>
              </a:r>
              <a:endParaRPr lang="ru-RU" sz="4000" b="1" i="1" dirty="0">
                <a:solidFill>
                  <a:srgbClr val="0000FF"/>
                </a:solidFill>
                <a:latin typeface="Georgia" pitchFamily="18" charset="0"/>
                <a:cs typeface="+mn-cs"/>
              </a:endParaRPr>
            </a:p>
          </p:txBody>
        </p:sp>
        <p:grpSp>
          <p:nvGrpSpPr>
            <p:cNvPr id="23575" name="Группа 55"/>
            <p:cNvGrpSpPr>
              <a:grpSpLocks/>
            </p:cNvGrpSpPr>
            <p:nvPr/>
          </p:nvGrpSpPr>
          <p:grpSpPr bwMode="auto">
            <a:xfrm>
              <a:off x="785786" y="1357298"/>
              <a:ext cx="2286016" cy="1185928"/>
              <a:chOff x="571472" y="1357298"/>
              <a:chExt cx="2286016" cy="1185928"/>
            </a:xfrm>
          </p:grpSpPr>
          <p:sp>
            <p:nvSpPr>
              <p:cNvPr id="6" name="TextBox 5"/>
              <p:cNvSpPr txBox="1"/>
              <p:nvPr/>
            </p:nvSpPr>
            <p:spPr>
              <a:xfrm>
                <a:off x="571472" y="1857364"/>
                <a:ext cx="2214578" cy="400110"/>
              </a:xfrm>
              <a:prstGeom prst="rect">
                <a:avLst/>
              </a:prstGeom>
              <a:noFill/>
              <a:scene3d>
                <a:camera prst="orthographicFront">
                  <a:rot lat="0" lon="21599994" rev="21599994"/>
                </a:camera>
                <a:lightRig rig="threePt" dir="t"/>
              </a:scene3d>
            </p:spPr>
            <p:txBody>
              <a:bodyPr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2000" b="1" i="1" dirty="0">
                    <a:solidFill>
                      <a:srgbClr val="0000FF"/>
                    </a:solidFill>
                    <a:latin typeface="Georgia" pitchFamily="18" charset="0"/>
                    <a:cs typeface="+mn-cs"/>
                  </a:rPr>
                  <a:t>Н</a:t>
                </a:r>
                <a:r>
                  <a:rPr lang="en-US" sz="2000" b="1" i="1" dirty="0">
                    <a:solidFill>
                      <a:srgbClr val="0000FF"/>
                    </a:solidFill>
                    <a:latin typeface="Georgia" pitchFamily="18" charset="0"/>
                    <a:cs typeface="+mn-cs"/>
                  </a:rPr>
                  <a:t> – C </a:t>
                </a:r>
                <a:endParaRPr lang="ru-RU" sz="2000" b="1" i="1" dirty="0">
                  <a:solidFill>
                    <a:srgbClr val="0000FF"/>
                  </a:solidFill>
                  <a:latin typeface="Georgia" pitchFamily="18" charset="0"/>
                  <a:cs typeface="+mn-cs"/>
                </a:endParaRPr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1285852" y="2000240"/>
                <a:ext cx="785818" cy="523220"/>
              </a:xfrm>
              <a:prstGeom prst="rect">
                <a:avLst/>
              </a:prstGeom>
              <a:noFill/>
              <a:scene3d>
                <a:camera prst="orthographicFront">
                  <a:rot lat="0" lon="0" rev="19799999"/>
                </a:camera>
                <a:lightRig rig="threePt" dir="t"/>
              </a:scene3d>
            </p:spPr>
            <p:txBody>
              <a:bodyPr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2800" b="1" i="1" dirty="0">
                    <a:solidFill>
                      <a:srgbClr val="0000FF"/>
                    </a:solidFill>
                    <a:latin typeface="Georgia" pitchFamily="18" charset="0"/>
                    <a:cs typeface="+mn-cs"/>
                  </a:rPr>
                  <a:t>—</a:t>
                </a:r>
                <a:endParaRPr lang="ru-RU" sz="2800" b="1" i="1" dirty="0">
                  <a:solidFill>
                    <a:srgbClr val="0000FF"/>
                  </a:solidFill>
                  <a:latin typeface="Georgia" pitchFamily="18" charset="0"/>
                  <a:cs typeface="+mn-cs"/>
                </a:endParaRPr>
              </a:p>
            </p:txBody>
          </p:sp>
          <p:sp>
            <p:nvSpPr>
              <p:cNvPr id="23578" name="TextBox 7"/>
              <p:cNvSpPr txBox="1">
                <a:spLocks noChangeArrowheads="1"/>
              </p:cNvSpPr>
              <p:nvPr/>
            </p:nvSpPr>
            <p:spPr bwMode="auto">
              <a:xfrm>
                <a:off x="1428728" y="1357298"/>
                <a:ext cx="785818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000" b="1" i="1">
                    <a:solidFill>
                      <a:srgbClr val="0000FF"/>
                    </a:solidFill>
                    <a:latin typeface="Georgia" pitchFamily="18" charset="0"/>
                  </a:rPr>
                  <a:t> O</a:t>
                </a:r>
                <a:endParaRPr lang="ru-RU" sz="2000" b="1" i="1">
                  <a:solidFill>
                    <a:srgbClr val="0000FF"/>
                  </a:solidFill>
                  <a:latin typeface="Georgia" pitchFamily="18" charset="0"/>
                </a:endParaRPr>
              </a:p>
            </p:txBody>
          </p:sp>
          <p:sp>
            <p:nvSpPr>
              <p:cNvPr id="23579" name="TextBox 8"/>
              <p:cNvSpPr txBox="1">
                <a:spLocks noChangeArrowheads="1"/>
              </p:cNvSpPr>
              <p:nvPr/>
            </p:nvSpPr>
            <p:spPr bwMode="auto">
              <a:xfrm>
                <a:off x="1500166" y="2143116"/>
                <a:ext cx="1357322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000" b="1" i="1">
                    <a:solidFill>
                      <a:srgbClr val="FF0000"/>
                    </a:solidFill>
                    <a:latin typeface="Georgia" pitchFamily="18" charset="0"/>
                  </a:rPr>
                  <a:t> O</a:t>
                </a:r>
                <a:r>
                  <a:rPr lang="ru-RU" sz="2000" b="1" i="1">
                    <a:solidFill>
                      <a:srgbClr val="FF0000"/>
                    </a:solidFill>
                    <a:latin typeface="Georgia" pitchFamily="18" charset="0"/>
                  </a:rPr>
                  <a:t> – СН</a:t>
                </a:r>
                <a:r>
                  <a:rPr lang="ru-RU" sz="2000" b="1" i="1" baseline="-10000">
                    <a:solidFill>
                      <a:srgbClr val="FF0000"/>
                    </a:solidFill>
                    <a:latin typeface="Georgia" pitchFamily="18" charset="0"/>
                  </a:rPr>
                  <a:t>3</a:t>
                </a:r>
                <a:r>
                  <a:rPr lang="ru-RU" sz="2000" b="1" i="1">
                    <a:solidFill>
                      <a:srgbClr val="FF0000"/>
                    </a:solidFill>
                    <a:latin typeface="Georgia" pitchFamily="18" charset="0"/>
                  </a:rPr>
                  <a:t>  </a:t>
                </a:r>
              </a:p>
            </p:txBody>
          </p:sp>
        </p:grpSp>
      </p:grpSp>
      <p:grpSp>
        <p:nvGrpSpPr>
          <p:cNvPr id="10" name="Группа 9"/>
          <p:cNvGrpSpPr>
            <a:grpSpLocks/>
          </p:cNvGrpSpPr>
          <p:nvPr/>
        </p:nvGrpSpPr>
        <p:grpSpPr bwMode="auto">
          <a:xfrm>
            <a:off x="1285875" y="2928938"/>
            <a:ext cx="2786063" cy="1257300"/>
            <a:chOff x="785786" y="1285860"/>
            <a:chExt cx="2786082" cy="1257366"/>
          </a:xfrm>
        </p:grpSpPr>
        <p:sp>
          <p:nvSpPr>
            <p:cNvPr id="11" name="TextBox 10"/>
            <p:cNvSpPr txBox="1"/>
            <p:nvPr/>
          </p:nvSpPr>
          <p:spPr>
            <a:xfrm>
              <a:off x="1571604" y="1285860"/>
              <a:ext cx="1143008" cy="707886"/>
            </a:xfrm>
            <a:prstGeom prst="rect">
              <a:avLst/>
            </a:prstGeom>
            <a:noFill/>
            <a:scene3d>
              <a:camera prst="orthographicFront">
                <a:rot lat="20731345" lon="930247" rev="2761968"/>
              </a:camera>
              <a:lightRig rig="threePt" dir="t"/>
            </a:scene3d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4000" b="1" i="1" dirty="0">
                  <a:solidFill>
                    <a:srgbClr val="0000FF"/>
                  </a:solidFill>
                  <a:latin typeface="Georgia" pitchFamily="18" charset="0"/>
                  <a:cs typeface="Times New Roman"/>
                </a:rPr>
                <a:t>=</a:t>
              </a:r>
              <a:endParaRPr lang="ru-RU" sz="4000" b="1" i="1" dirty="0">
                <a:solidFill>
                  <a:srgbClr val="0000FF"/>
                </a:solidFill>
                <a:latin typeface="Georgia" pitchFamily="18" charset="0"/>
                <a:cs typeface="+mn-cs"/>
              </a:endParaRPr>
            </a:p>
          </p:txBody>
        </p:sp>
        <p:grpSp>
          <p:nvGrpSpPr>
            <p:cNvPr id="23569" name="Группа 55"/>
            <p:cNvGrpSpPr>
              <a:grpSpLocks/>
            </p:cNvGrpSpPr>
            <p:nvPr/>
          </p:nvGrpSpPr>
          <p:grpSpPr bwMode="auto">
            <a:xfrm>
              <a:off x="785786" y="1357298"/>
              <a:ext cx="2786082" cy="1185928"/>
              <a:chOff x="571472" y="1357298"/>
              <a:chExt cx="2786082" cy="1185928"/>
            </a:xfrm>
          </p:grpSpPr>
          <p:sp>
            <p:nvSpPr>
              <p:cNvPr id="13" name="TextBox 12"/>
              <p:cNvSpPr txBox="1"/>
              <p:nvPr/>
            </p:nvSpPr>
            <p:spPr>
              <a:xfrm>
                <a:off x="571472" y="1857364"/>
                <a:ext cx="2214578" cy="400110"/>
              </a:xfrm>
              <a:prstGeom prst="rect">
                <a:avLst/>
              </a:prstGeom>
              <a:noFill/>
              <a:scene3d>
                <a:camera prst="orthographicFront">
                  <a:rot lat="0" lon="21599994" rev="21599994"/>
                </a:camera>
                <a:lightRig rig="threePt" dir="t"/>
              </a:scene3d>
            </p:spPr>
            <p:txBody>
              <a:bodyPr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2000" b="1" i="1" dirty="0">
                    <a:solidFill>
                      <a:srgbClr val="0000FF"/>
                    </a:solidFill>
                    <a:latin typeface="Georgia" pitchFamily="18" charset="0"/>
                    <a:cs typeface="+mn-cs"/>
                  </a:rPr>
                  <a:t>СН</a:t>
                </a:r>
                <a:r>
                  <a:rPr lang="ru-RU" sz="2000" b="1" i="1" baseline="-10000" dirty="0">
                    <a:solidFill>
                      <a:srgbClr val="0000FF"/>
                    </a:solidFill>
                    <a:latin typeface="Georgia" pitchFamily="18" charset="0"/>
                    <a:cs typeface="+mn-cs"/>
                  </a:rPr>
                  <a:t>3</a:t>
                </a:r>
                <a:r>
                  <a:rPr lang="en-US" sz="2000" b="1" i="1" dirty="0">
                    <a:solidFill>
                      <a:srgbClr val="0000FF"/>
                    </a:solidFill>
                    <a:latin typeface="Georgia" pitchFamily="18" charset="0"/>
                    <a:cs typeface="+mn-cs"/>
                  </a:rPr>
                  <a:t> – C </a:t>
                </a:r>
                <a:endParaRPr lang="ru-RU" sz="2000" b="1" i="1" dirty="0">
                  <a:solidFill>
                    <a:srgbClr val="0000FF"/>
                  </a:solidFill>
                  <a:latin typeface="Georgia" pitchFamily="18" charset="0"/>
                  <a:cs typeface="+mn-cs"/>
                </a:endParaRP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1571604" y="2000240"/>
                <a:ext cx="785818" cy="523220"/>
              </a:xfrm>
              <a:prstGeom prst="rect">
                <a:avLst/>
              </a:prstGeom>
              <a:noFill/>
              <a:scene3d>
                <a:camera prst="orthographicFront">
                  <a:rot lat="0" lon="0" rev="19799999"/>
                </a:camera>
                <a:lightRig rig="threePt" dir="t"/>
              </a:scene3d>
            </p:spPr>
            <p:txBody>
              <a:bodyPr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2800" b="1" i="1" dirty="0">
                    <a:solidFill>
                      <a:srgbClr val="0000FF"/>
                    </a:solidFill>
                    <a:latin typeface="Georgia" pitchFamily="18" charset="0"/>
                    <a:cs typeface="+mn-cs"/>
                  </a:rPr>
                  <a:t>—</a:t>
                </a:r>
                <a:endParaRPr lang="ru-RU" sz="2800" b="1" i="1" dirty="0">
                  <a:solidFill>
                    <a:srgbClr val="0000FF"/>
                  </a:solidFill>
                  <a:latin typeface="Georgia" pitchFamily="18" charset="0"/>
                  <a:cs typeface="+mn-cs"/>
                </a:endParaRPr>
              </a:p>
            </p:txBody>
          </p:sp>
          <p:sp>
            <p:nvSpPr>
              <p:cNvPr id="23572" name="TextBox 14"/>
              <p:cNvSpPr txBox="1">
                <a:spLocks noChangeArrowheads="1"/>
              </p:cNvSpPr>
              <p:nvPr/>
            </p:nvSpPr>
            <p:spPr bwMode="auto">
              <a:xfrm>
                <a:off x="1714480" y="1357298"/>
                <a:ext cx="785818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000" b="1" i="1">
                    <a:solidFill>
                      <a:srgbClr val="0000FF"/>
                    </a:solidFill>
                    <a:latin typeface="Georgia" pitchFamily="18" charset="0"/>
                  </a:rPr>
                  <a:t> O</a:t>
                </a:r>
                <a:endParaRPr lang="ru-RU" sz="2000" b="1" i="1">
                  <a:solidFill>
                    <a:srgbClr val="0000FF"/>
                  </a:solidFill>
                  <a:latin typeface="Georgia" pitchFamily="18" charset="0"/>
                </a:endParaRPr>
              </a:p>
            </p:txBody>
          </p:sp>
          <p:sp>
            <p:nvSpPr>
              <p:cNvPr id="23573" name="TextBox 15"/>
              <p:cNvSpPr txBox="1">
                <a:spLocks noChangeArrowheads="1"/>
              </p:cNvSpPr>
              <p:nvPr/>
            </p:nvSpPr>
            <p:spPr bwMode="auto">
              <a:xfrm>
                <a:off x="1785918" y="2143116"/>
                <a:ext cx="1571636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000" b="1" i="1">
                    <a:solidFill>
                      <a:srgbClr val="FF0000"/>
                    </a:solidFill>
                    <a:latin typeface="Georgia" pitchFamily="18" charset="0"/>
                  </a:rPr>
                  <a:t> O</a:t>
                </a:r>
                <a:r>
                  <a:rPr lang="ru-RU" sz="2000" b="1" i="1">
                    <a:solidFill>
                      <a:srgbClr val="FF0000"/>
                    </a:solidFill>
                    <a:latin typeface="Georgia" pitchFamily="18" charset="0"/>
                  </a:rPr>
                  <a:t> – С Н</a:t>
                </a:r>
                <a:r>
                  <a:rPr lang="ru-RU" sz="2000" b="1" i="1" baseline="-10000">
                    <a:solidFill>
                      <a:srgbClr val="FF0000"/>
                    </a:solidFill>
                    <a:latin typeface="Georgia" pitchFamily="18" charset="0"/>
                  </a:rPr>
                  <a:t>3</a:t>
                </a:r>
              </a:p>
            </p:txBody>
          </p:sp>
        </p:grpSp>
      </p:grpSp>
      <p:grpSp>
        <p:nvGrpSpPr>
          <p:cNvPr id="24" name="Группа 23"/>
          <p:cNvGrpSpPr>
            <a:grpSpLocks/>
          </p:cNvGrpSpPr>
          <p:nvPr/>
        </p:nvGrpSpPr>
        <p:grpSpPr bwMode="auto">
          <a:xfrm>
            <a:off x="500063" y="4143375"/>
            <a:ext cx="3429000" cy="1257300"/>
            <a:chOff x="785786" y="1285860"/>
            <a:chExt cx="3429024" cy="1257366"/>
          </a:xfrm>
        </p:grpSpPr>
        <p:sp>
          <p:nvSpPr>
            <p:cNvPr id="25" name="TextBox 24"/>
            <p:cNvSpPr txBox="1"/>
            <p:nvPr/>
          </p:nvSpPr>
          <p:spPr>
            <a:xfrm>
              <a:off x="2357422" y="1285860"/>
              <a:ext cx="1143008" cy="707886"/>
            </a:xfrm>
            <a:prstGeom prst="rect">
              <a:avLst/>
            </a:prstGeom>
            <a:noFill/>
            <a:scene3d>
              <a:camera prst="orthographicFront">
                <a:rot lat="20731345" lon="930247" rev="2761968"/>
              </a:camera>
              <a:lightRig rig="threePt" dir="t"/>
            </a:scene3d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4000" b="1" i="1" dirty="0">
                  <a:solidFill>
                    <a:srgbClr val="0000FF"/>
                  </a:solidFill>
                  <a:latin typeface="Georgia" pitchFamily="18" charset="0"/>
                  <a:cs typeface="Times New Roman"/>
                </a:rPr>
                <a:t>=</a:t>
              </a:r>
              <a:endParaRPr lang="ru-RU" sz="4000" b="1" i="1" dirty="0">
                <a:solidFill>
                  <a:srgbClr val="0000FF"/>
                </a:solidFill>
                <a:latin typeface="Georgia" pitchFamily="18" charset="0"/>
                <a:cs typeface="+mn-cs"/>
              </a:endParaRPr>
            </a:p>
          </p:txBody>
        </p:sp>
        <p:grpSp>
          <p:nvGrpSpPr>
            <p:cNvPr id="23563" name="Группа 55"/>
            <p:cNvGrpSpPr>
              <a:grpSpLocks/>
            </p:cNvGrpSpPr>
            <p:nvPr/>
          </p:nvGrpSpPr>
          <p:grpSpPr bwMode="auto">
            <a:xfrm>
              <a:off x="785786" y="1357298"/>
              <a:ext cx="3429024" cy="1185928"/>
              <a:chOff x="571472" y="1357298"/>
              <a:chExt cx="3429024" cy="1185928"/>
            </a:xfrm>
          </p:grpSpPr>
          <p:sp>
            <p:nvSpPr>
              <p:cNvPr id="27" name="TextBox 26"/>
              <p:cNvSpPr txBox="1"/>
              <p:nvPr/>
            </p:nvSpPr>
            <p:spPr>
              <a:xfrm>
                <a:off x="571472" y="1857364"/>
                <a:ext cx="2214578" cy="400110"/>
              </a:xfrm>
              <a:prstGeom prst="rect">
                <a:avLst/>
              </a:prstGeom>
              <a:noFill/>
              <a:scene3d>
                <a:camera prst="orthographicFront">
                  <a:rot lat="0" lon="21599994" rev="21599994"/>
                </a:camera>
                <a:lightRig rig="threePt" dir="t"/>
              </a:scene3d>
            </p:spPr>
            <p:txBody>
              <a:bodyPr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2000" b="1" i="1" dirty="0">
                    <a:solidFill>
                      <a:srgbClr val="0000FF"/>
                    </a:solidFill>
                    <a:latin typeface="Georgia" pitchFamily="18" charset="0"/>
                    <a:cs typeface="+mn-cs"/>
                  </a:rPr>
                  <a:t>СН</a:t>
                </a:r>
                <a:r>
                  <a:rPr lang="ru-RU" sz="2000" b="1" i="1" baseline="-10000" dirty="0">
                    <a:solidFill>
                      <a:srgbClr val="0000FF"/>
                    </a:solidFill>
                    <a:latin typeface="Georgia" pitchFamily="18" charset="0"/>
                    <a:cs typeface="+mn-cs"/>
                  </a:rPr>
                  <a:t>3</a:t>
                </a:r>
                <a:r>
                  <a:rPr lang="ru-RU" sz="2000" b="1" i="1" dirty="0">
                    <a:solidFill>
                      <a:srgbClr val="0000FF"/>
                    </a:solidFill>
                    <a:latin typeface="Georgia" pitchFamily="18" charset="0"/>
                    <a:cs typeface="+mn-cs"/>
                  </a:rPr>
                  <a:t> – СН</a:t>
                </a:r>
                <a:r>
                  <a:rPr lang="ru-RU" sz="2000" b="1" i="1" baseline="-10000" dirty="0">
                    <a:solidFill>
                      <a:srgbClr val="0000FF"/>
                    </a:solidFill>
                    <a:latin typeface="Georgia" pitchFamily="18" charset="0"/>
                    <a:cs typeface="+mn-cs"/>
                  </a:rPr>
                  <a:t>2</a:t>
                </a:r>
                <a:r>
                  <a:rPr lang="en-US" sz="2000" b="1" i="1" dirty="0">
                    <a:solidFill>
                      <a:srgbClr val="0000FF"/>
                    </a:solidFill>
                    <a:latin typeface="Georgia" pitchFamily="18" charset="0"/>
                    <a:cs typeface="+mn-cs"/>
                  </a:rPr>
                  <a:t> – C </a:t>
                </a:r>
                <a:endParaRPr lang="ru-RU" sz="2000" b="1" i="1" dirty="0">
                  <a:solidFill>
                    <a:srgbClr val="0000FF"/>
                  </a:solidFill>
                  <a:latin typeface="Georgia" pitchFamily="18" charset="0"/>
                  <a:cs typeface="+mn-cs"/>
                </a:endParaRPr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2357422" y="2000240"/>
                <a:ext cx="785818" cy="523220"/>
              </a:xfrm>
              <a:prstGeom prst="rect">
                <a:avLst/>
              </a:prstGeom>
              <a:noFill/>
              <a:scene3d>
                <a:camera prst="orthographicFront">
                  <a:rot lat="0" lon="0" rev="19799999"/>
                </a:camera>
                <a:lightRig rig="threePt" dir="t"/>
              </a:scene3d>
            </p:spPr>
            <p:txBody>
              <a:bodyPr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2800" b="1" i="1" dirty="0">
                    <a:solidFill>
                      <a:srgbClr val="0000FF"/>
                    </a:solidFill>
                    <a:latin typeface="Georgia" pitchFamily="18" charset="0"/>
                    <a:cs typeface="+mn-cs"/>
                  </a:rPr>
                  <a:t>—</a:t>
                </a:r>
                <a:endParaRPr lang="ru-RU" sz="2800" b="1" i="1" dirty="0">
                  <a:solidFill>
                    <a:srgbClr val="0000FF"/>
                  </a:solidFill>
                  <a:latin typeface="Georgia" pitchFamily="18" charset="0"/>
                  <a:cs typeface="+mn-cs"/>
                </a:endParaRPr>
              </a:p>
            </p:txBody>
          </p:sp>
          <p:sp>
            <p:nvSpPr>
              <p:cNvPr id="23566" name="TextBox 28"/>
              <p:cNvSpPr txBox="1">
                <a:spLocks noChangeArrowheads="1"/>
              </p:cNvSpPr>
              <p:nvPr/>
            </p:nvSpPr>
            <p:spPr bwMode="auto">
              <a:xfrm>
                <a:off x="2500298" y="1357298"/>
                <a:ext cx="785818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000" b="1" i="1">
                    <a:solidFill>
                      <a:srgbClr val="0000FF"/>
                    </a:solidFill>
                    <a:latin typeface="Georgia" pitchFamily="18" charset="0"/>
                  </a:rPr>
                  <a:t> O</a:t>
                </a:r>
                <a:endParaRPr lang="ru-RU" sz="2000" b="1" i="1">
                  <a:solidFill>
                    <a:srgbClr val="0000FF"/>
                  </a:solidFill>
                  <a:latin typeface="Georgia" pitchFamily="18" charset="0"/>
                </a:endParaRPr>
              </a:p>
            </p:txBody>
          </p:sp>
          <p:sp>
            <p:nvSpPr>
              <p:cNvPr id="23567" name="TextBox 29"/>
              <p:cNvSpPr txBox="1">
                <a:spLocks noChangeArrowheads="1"/>
              </p:cNvSpPr>
              <p:nvPr/>
            </p:nvSpPr>
            <p:spPr bwMode="auto">
              <a:xfrm>
                <a:off x="2571736" y="2143116"/>
                <a:ext cx="1428760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000" b="1" i="1">
                    <a:solidFill>
                      <a:srgbClr val="FF0000"/>
                    </a:solidFill>
                    <a:latin typeface="Georgia" pitchFamily="18" charset="0"/>
                  </a:rPr>
                  <a:t> O</a:t>
                </a:r>
                <a:r>
                  <a:rPr lang="ru-RU" sz="2000" b="1" i="1">
                    <a:solidFill>
                      <a:srgbClr val="FF0000"/>
                    </a:solidFill>
                    <a:latin typeface="Georgia" pitchFamily="18" charset="0"/>
                  </a:rPr>
                  <a:t> – СН</a:t>
                </a:r>
                <a:r>
                  <a:rPr lang="ru-RU" sz="2000" b="1" i="1" baseline="-10000">
                    <a:solidFill>
                      <a:srgbClr val="FF0000"/>
                    </a:solidFill>
                    <a:latin typeface="Georgia" pitchFamily="18" charset="0"/>
                  </a:rPr>
                  <a:t>3</a:t>
                </a:r>
              </a:p>
            </p:txBody>
          </p:sp>
        </p:grpSp>
      </p:grp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3714750" y="1643063"/>
            <a:ext cx="44291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 i="1">
                <a:solidFill>
                  <a:srgbClr val="FF0000"/>
                </a:solidFill>
                <a:latin typeface="Georgia" pitchFamily="18" charset="0"/>
              </a:rPr>
              <a:t>метиловый эфир </a:t>
            </a:r>
            <a:r>
              <a:rPr lang="ru-RU" sz="2400" b="1" i="1">
                <a:solidFill>
                  <a:srgbClr val="002060"/>
                </a:solidFill>
                <a:latin typeface="Georgia" pitchFamily="18" charset="0"/>
              </a:rPr>
              <a:t>муравьиной кислоты</a:t>
            </a:r>
          </a:p>
          <a:p>
            <a:pPr algn="ctr"/>
            <a:r>
              <a:rPr lang="ru-RU" sz="2400" b="1" i="1">
                <a:solidFill>
                  <a:srgbClr val="002060"/>
                </a:solidFill>
                <a:latin typeface="Georgia" pitchFamily="18" charset="0"/>
              </a:rPr>
              <a:t>(</a:t>
            </a:r>
            <a:r>
              <a:rPr lang="ru-RU" sz="2400" b="1" i="1">
                <a:solidFill>
                  <a:srgbClr val="FF0000"/>
                </a:solidFill>
                <a:latin typeface="Georgia" pitchFamily="18" charset="0"/>
              </a:rPr>
              <a:t>метил</a:t>
            </a:r>
            <a:r>
              <a:rPr lang="ru-RU" sz="2400" b="1" i="1">
                <a:solidFill>
                  <a:srgbClr val="002060"/>
                </a:solidFill>
                <a:latin typeface="Georgia" pitchFamily="18" charset="0"/>
              </a:rPr>
              <a:t>формиат)</a:t>
            </a:r>
          </a:p>
          <a:p>
            <a:pPr algn="ctr"/>
            <a:endParaRPr lang="ru-RU" sz="2000" b="1" i="1">
              <a:latin typeface="Georgia" pitchFamily="18" charset="0"/>
            </a:endParaRPr>
          </a:p>
          <a:p>
            <a:pPr algn="ctr"/>
            <a:r>
              <a:rPr lang="ru-RU" sz="2400" b="1" i="1">
                <a:solidFill>
                  <a:srgbClr val="FF0000"/>
                </a:solidFill>
                <a:latin typeface="Georgia" pitchFamily="18" charset="0"/>
              </a:rPr>
              <a:t>метиловый эфир </a:t>
            </a:r>
            <a:r>
              <a:rPr lang="ru-RU" sz="2400" b="1" i="1">
                <a:solidFill>
                  <a:srgbClr val="002060"/>
                </a:solidFill>
                <a:latin typeface="Georgia" pitchFamily="18" charset="0"/>
              </a:rPr>
              <a:t>уксусной кислоты</a:t>
            </a:r>
          </a:p>
          <a:p>
            <a:pPr algn="ctr"/>
            <a:r>
              <a:rPr lang="ru-RU" sz="2400" b="1" i="1">
                <a:solidFill>
                  <a:srgbClr val="002060"/>
                </a:solidFill>
                <a:latin typeface="Georgia" pitchFamily="18" charset="0"/>
              </a:rPr>
              <a:t>(</a:t>
            </a:r>
            <a:r>
              <a:rPr lang="ru-RU" sz="2400" b="1" i="1">
                <a:solidFill>
                  <a:srgbClr val="FF0000"/>
                </a:solidFill>
                <a:latin typeface="Georgia" pitchFamily="18" charset="0"/>
              </a:rPr>
              <a:t>метил</a:t>
            </a:r>
            <a:r>
              <a:rPr lang="ru-RU" sz="2400" b="1" i="1">
                <a:solidFill>
                  <a:srgbClr val="002060"/>
                </a:solidFill>
                <a:latin typeface="Georgia" pitchFamily="18" charset="0"/>
              </a:rPr>
              <a:t>ацетат)</a:t>
            </a:r>
          </a:p>
          <a:p>
            <a:pPr algn="ctr"/>
            <a:endParaRPr lang="ru-RU" sz="2400" b="1" i="1">
              <a:latin typeface="Georgia" pitchFamily="18" charset="0"/>
            </a:endParaRPr>
          </a:p>
          <a:p>
            <a:pPr algn="ctr"/>
            <a:r>
              <a:rPr lang="ru-RU" sz="2400" b="1" i="1">
                <a:solidFill>
                  <a:srgbClr val="FF0000"/>
                </a:solidFill>
                <a:latin typeface="Georgia" pitchFamily="18" charset="0"/>
              </a:rPr>
              <a:t>метиловый эфир </a:t>
            </a:r>
            <a:r>
              <a:rPr lang="ru-RU" sz="2400" b="1" i="1">
                <a:solidFill>
                  <a:srgbClr val="002060"/>
                </a:solidFill>
                <a:latin typeface="Georgia" pitchFamily="18" charset="0"/>
              </a:rPr>
              <a:t>пропионовой кислоты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572000" y="642918"/>
            <a:ext cx="3429024" cy="923330"/>
          </a:xfrm>
          <a:prstGeom prst="rect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i="1" dirty="0">
                <a:solidFill>
                  <a:srgbClr val="7030A0"/>
                </a:solidFill>
                <a:latin typeface="Georgia" pitchFamily="18" charset="0"/>
              </a:rPr>
              <a:t>С</a:t>
            </a:r>
            <a:r>
              <a:rPr lang="en-US" sz="5400" b="1" i="1" baseline="-20000" dirty="0">
                <a:solidFill>
                  <a:srgbClr val="7030A0"/>
                </a:solidFill>
                <a:latin typeface="Georgia" pitchFamily="18" charset="0"/>
              </a:rPr>
              <a:t>n</a:t>
            </a:r>
            <a:r>
              <a:rPr lang="en-US" sz="5400" b="1" i="1" dirty="0">
                <a:solidFill>
                  <a:srgbClr val="7030A0"/>
                </a:solidFill>
                <a:latin typeface="Georgia" pitchFamily="18" charset="0"/>
              </a:rPr>
              <a:t>H</a:t>
            </a:r>
            <a:r>
              <a:rPr lang="en-US" sz="5400" b="1" i="1" baseline="-20000" dirty="0">
                <a:solidFill>
                  <a:srgbClr val="7030A0"/>
                </a:solidFill>
                <a:latin typeface="Georgia" pitchFamily="18" charset="0"/>
              </a:rPr>
              <a:t>2n</a:t>
            </a:r>
            <a:r>
              <a:rPr lang="en-US" sz="5400" b="1" i="1" dirty="0">
                <a:solidFill>
                  <a:srgbClr val="7030A0"/>
                </a:solidFill>
                <a:latin typeface="Georgia" pitchFamily="18" charset="0"/>
              </a:rPr>
              <a:t>O</a:t>
            </a:r>
            <a:r>
              <a:rPr lang="en-US" sz="5400" b="1" i="1" baseline="-20000" dirty="0">
                <a:solidFill>
                  <a:srgbClr val="7030A0"/>
                </a:solidFill>
                <a:latin typeface="Georgia" pitchFamily="18" charset="0"/>
              </a:rPr>
              <a:t>2</a:t>
            </a:r>
            <a:endParaRPr lang="ru-RU" sz="5400" b="1" i="1" baseline="-20000" dirty="0">
              <a:solidFill>
                <a:srgbClr val="7030A0"/>
              </a:solidFill>
              <a:latin typeface="Georgia" pitchFamily="18" charset="0"/>
            </a:endParaRP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357188" y="5500688"/>
            <a:ext cx="8358187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800" b="1" i="1" u="sng">
                <a:solidFill>
                  <a:srgbClr val="FF0000"/>
                </a:solidFill>
                <a:latin typeface="Georgia" pitchFamily="18" charset="0"/>
              </a:rPr>
              <a:t>Вывод:</a:t>
            </a:r>
            <a:r>
              <a:rPr lang="ru-RU" sz="2800" b="1" i="1">
                <a:solidFill>
                  <a:srgbClr val="002060"/>
                </a:solidFill>
                <a:latin typeface="Georgia" pitchFamily="18" charset="0"/>
              </a:rPr>
              <a:t> сложные эфиры – производные карбоновых кислот и спиртов.</a:t>
            </a: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813</TotalTime>
  <Words>459</Words>
  <PresentationFormat>Экран (4:3)</PresentationFormat>
  <Paragraphs>288</Paragraphs>
  <Slides>17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Шаблон оформления</vt:lpstr>
      </vt:variant>
      <vt:variant>
        <vt:i4>5</vt:i4>
      </vt:variant>
      <vt:variant>
        <vt:lpstr>Заголовки слайдов</vt:lpstr>
      </vt:variant>
      <vt:variant>
        <vt:i4>17</vt:i4>
      </vt:variant>
    </vt:vector>
  </HeadingPairs>
  <TitlesOfParts>
    <vt:vector size="29" baseType="lpstr">
      <vt:lpstr>Verdana</vt:lpstr>
      <vt:lpstr>Arial</vt:lpstr>
      <vt:lpstr>Wingdings 2</vt:lpstr>
      <vt:lpstr>Calibri</vt:lpstr>
      <vt:lpstr>Georgia</vt:lpstr>
      <vt:lpstr>Comic Sans MS</vt:lpstr>
      <vt:lpstr>Times New Roman</vt:lpstr>
      <vt:lpstr>Аспект</vt:lpstr>
      <vt:lpstr>Аспект</vt:lpstr>
      <vt:lpstr>Аспект</vt:lpstr>
      <vt:lpstr>Аспект</vt:lpstr>
      <vt:lpstr>Аспект</vt:lpstr>
      <vt:lpstr>Кислородсодержащие органические  соединения</vt:lpstr>
      <vt:lpstr>Задачи урока:</vt:lpstr>
      <vt:lpstr>Классификация веществ</vt:lpstr>
      <vt:lpstr>Гомологический ряд</vt:lpstr>
      <vt:lpstr>Карбоновые  кислоты</vt:lpstr>
      <vt:lpstr>Альдегиды</vt:lpstr>
      <vt:lpstr>Кетоны</vt:lpstr>
      <vt:lpstr>Простые  эфиры</vt:lpstr>
      <vt:lpstr>Сложные  эфиры</vt:lpstr>
      <vt:lpstr>Изомерия и номенклатура</vt:lpstr>
      <vt:lpstr>Составление формул изомеров. Номенклатура веществ.</vt:lpstr>
      <vt:lpstr>Слайд 12</vt:lpstr>
      <vt:lpstr>Слайд 13</vt:lpstr>
      <vt:lpstr>Слайд 14</vt:lpstr>
      <vt:lpstr>Проверь себя!</vt:lpstr>
      <vt:lpstr>Проверь себя!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Кислородсодержащие органические соединения</dc:title>
  <cp:lastModifiedBy>User</cp:lastModifiedBy>
  <cp:revision>91</cp:revision>
  <dcterms:modified xsi:type="dcterms:W3CDTF">2019-01-04T09:31:37Z</dcterms:modified>
</cp:coreProperties>
</file>